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Proxima Nova"/>
      <p:regular r:id="rId32"/>
      <p:bold r:id="rId33"/>
      <p:italic r:id="rId34"/>
      <p:boldItalic r:id="rId35"/>
    </p:embeddedFont>
    <p:embeddedFont>
      <p:font typeface="Proxima Nova Semibold"/>
      <p:regular r:id="rId36"/>
      <p:bold r:id="rId37"/>
      <p:boldItalic r:id="rId38"/>
    </p:embeddedFont>
    <p:embeddedFont>
      <p:font typeface="Helvetica Neue"/>
      <p:bold r:id="rId39"/>
      <p:boldItalic r:id="rId40"/>
    </p:embeddedFont>
    <p:embeddedFont>
      <p:font typeface="Gill Sans"/>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orient="horz" pos="1280">
          <p15:clr>
            <a:srgbClr val="9AA0A6"/>
          </p15:clr>
        </p15:guide>
        <p15:guide id="3" orient="horz" pos="323">
          <p15:clr>
            <a:srgbClr val="9AA0A6"/>
          </p15:clr>
        </p15:guide>
        <p15:guide id="4" orient="horz" pos="2721">
          <p15:clr>
            <a:srgbClr val="9AA0A6"/>
          </p15:clr>
        </p15:guide>
        <p15:guide id="5" pos="283">
          <p15:clr>
            <a:srgbClr val="9AA0A6"/>
          </p15:clr>
        </p15:guide>
        <p15:guide id="6" orient="horz" pos="882">
          <p15:clr>
            <a:srgbClr val="9AA0A6"/>
          </p15:clr>
        </p15:guide>
        <p15:guide id="7" orient="horz" pos="680">
          <p15:clr>
            <a:srgbClr val="9AA0A6"/>
          </p15:clr>
        </p15:guide>
        <p15:guide id="8" pos="547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1280" orient="horz"/>
        <p:guide pos="323" orient="horz"/>
        <p:guide pos="2721" orient="horz"/>
        <p:guide pos="283"/>
        <p:guide pos="882" orient="horz"/>
        <p:guide pos="680" orient="horz"/>
        <p:guide pos="5479"/>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4.xml"/><Relationship Id="rId42" Type="http://schemas.openxmlformats.org/officeDocument/2006/relationships/font" Target="fonts/GillSans-bold.fntdata"/><Relationship Id="rId41" Type="http://schemas.openxmlformats.org/officeDocument/2006/relationships/font" Target="fonts/GillSans-regular.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ProximaNova-bold.fntdata"/><Relationship Id="rId10" Type="http://schemas.openxmlformats.org/officeDocument/2006/relationships/slide" Target="slides/slide4.xml"/><Relationship Id="rId32" Type="http://schemas.openxmlformats.org/officeDocument/2006/relationships/font" Target="fonts/ProximaNova-regular.fntdata"/><Relationship Id="rId13" Type="http://schemas.openxmlformats.org/officeDocument/2006/relationships/slide" Target="slides/slide7.xml"/><Relationship Id="rId35" Type="http://schemas.openxmlformats.org/officeDocument/2006/relationships/font" Target="fonts/ProximaNova-boldItalic.fntdata"/><Relationship Id="rId12" Type="http://schemas.openxmlformats.org/officeDocument/2006/relationships/slide" Target="slides/slide6.xml"/><Relationship Id="rId34" Type="http://schemas.openxmlformats.org/officeDocument/2006/relationships/font" Target="fonts/ProximaNova-italic.fntdata"/><Relationship Id="rId15" Type="http://schemas.openxmlformats.org/officeDocument/2006/relationships/slide" Target="slides/slide9.xml"/><Relationship Id="rId37" Type="http://schemas.openxmlformats.org/officeDocument/2006/relationships/font" Target="fonts/ProximaNovaSemibold-bold.fntdata"/><Relationship Id="rId14" Type="http://schemas.openxmlformats.org/officeDocument/2006/relationships/slide" Target="slides/slide8.xml"/><Relationship Id="rId36" Type="http://schemas.openxmlformats.org/officeDocument/2006/relationships/font" Target="fonts/ProximaNovaSemibold-regular.fntdata"/><Relationship Id="rId17" Type="http://schemas.openxmlformats.org/officeDocument/2006/relationships/slide" Target="slides/slide11.xml"/><Relationship Id="rId39" Type="http://schemas.openxmlformats.org/officeDocument/2006/relationships/font" Target="fonts/HelveticaNeue-bold.fntdata"/><Relationship Id="rId16" Type="http://schemas.openxmlformats.org/officeDocument/2006/relationships/slide" Target="slides/slide10.xml"/><Relationship Id="rId38" Type="http://schemas.openxmlformats.org/officeDocument/2006/relationships/font" Target="fonts/ProximaNovaSemibold-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706d302d1e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06d302d1e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706c29b81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706c29b81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706d302d1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06d302d1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706c29b81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706c29b81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706c29b81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706c29b81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706c29b81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706c29b81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706c29b81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706c29b81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706c29b81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706c29b81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706c29b815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706c29b81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706c29b815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706c29b81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706c29b81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706c29b81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706d302d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06d302d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706c29b815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706c29b815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706c29b81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706c29b81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706c29b815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706c29b81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706c29b815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706c29b815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706c29b815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706c29b815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706c29b815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706c29b815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706d302d1e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06d302d1e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706d302d1e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706d302d1e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706d302d1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06d302d1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706d302d1e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06d302d1e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706d302d1e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06d302d1e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706d302d1e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06d302d1e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706c29b8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706c29b8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
  <p:cSld name="TITLE_2">
    <p:bg>
      <p:bgPr>
        <a:noFill/>
      </p:bgPr>
    </p:bg>
    <p:spTree>
      <p:nvGrpSpPr>
        <p:cNvPr id="51" name="Shape 51"/>
        <p:cNvGrpSpPr/>
        <p:nvPr/>
      </p:nvGrpSpPr>
      <p:grpSpPr>
        <a:xfrm>
          <a:off x="0" y="0"/>
          <a:ext cx="0" cy="0"/>
          <a:chOff x="0" y="0"/>
          <a:chExt cx="0" cy="0"/>
        </a:xfrm>
      </p:grpSpPr>
      <p:sp>
        <p:nvSpPr>
          <p:cNvPr id="52" name="Google Shape;52;p14"/>
          <p:cNvSpPr txBox="1"/>
          <p:nvPr>
            <p:ph idx="1" type="subTitle"/>
          </p:nvPr>
        </p:nvSpPr>
        <p:spPr>
          <a:xfrm>
            <a:off x="609600" y="2326500"/>
            <a:ext cx="5996400" cy="795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9pPr>
          </a:lstStyle>
          <a:p/>
        </p:txBody>
      </p:sp>
      <p:sp>
        <p:nvSpPr>
          <p:cNvPr id="53" name="Google Shape;53;p14"/>
          <p:cNvSpPr txBox="1"/>
          <p:nvPr>
            <p:ph idx="2" type="subTitle"/>
          </p:nvPr>
        </p:nvSpPr>
        <p:spPr>
          <a:xfrm>
            <a:off x="457200" y="647700"/>
            <a:ext cx="5717700" cy="53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1" i="0" sz="2400" u="none" cap="none" strike="noStrike">
                <a:solidFill>
                  <a:srgbClr val="999999"/>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1">
  <p:cSld name="TITLE_2_1">
    <p:bg>
      <p:bgPr>
        <a:noFill/>
      </p:bgPr>
    </p:bg>
    <p:spTree>
      <p:nvGrpSpPr>
        <p:cNvPr id="54" name="Shape 54"/>
        <p:cNvGrpSpPr/>
        <p:nvPr/>
      </p:nvGrpSpPr>
      <p:grpSpPr>
        <a:xfrm>
          <a:off x="0" y="0"/>
          <a:ext cx="0" cy="0"/>
          <a:chOff x="0" y="0"/>
          <a:chExt cx="0" cy="0"/>
        </a:xfrm>
      </p:grpSpPr>
      <p:sp>
        <p:nvSpPr>
          <p:cNvPr id="55" name="Google Shape;55;p15"/>
          <p:cNvSpPr txBox="1"/>
          <p:nvPr>
            <p:ph idx="1" type="subTitle"/>
          </p:nvPr>
        </p:nvSpPr>
        <p:spPr>
          <a:xfrm>
            <a:off x="609600" y="2326500"/>
            <a:ext cx="5996400" cy="795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9pPr>
          </a:lstStyle>
          <a:p/>
        </p:txBody>
      </p:sp>
      <p:sp>
        <p:nvSpPr>
          <p:cNvPr id="56" name="Google Shape;56;p15"/>
          <p:cNvSpPr txBox="1"/>
          <p:nvPr>
            <p:ph idx="2" type="subTitle"/>
          </p:nvPr>
        </p:nvSpPr>
        <p:spPr>
          <a:xfrm>
            <a:off x="457200" y="647700"/>
            <a:ext cx="5717700" cy="53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1" i="0" sz="2400" u="none" cap="none" strike="noStrike">
                <a:solidFill>
                  <a:srgbClr val="999999"/>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15"/>
          <p:cNvSpPr txBox="1"/>
          <p:nvPr/>
        </p:nvSpPr>
        <p:spPr>
          <a:xfrm>
            <a:off x="138425" y="4660700"/>
            <a:ext cx="3390600" cy="35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999999"/>
                </a:solidFill>
                <a:latin typeface="Proxima Nova"/>
                <a:ea typeface="Proxima Nova"/>
                <a:cs typeface="Proxima Nova"/>
                <a:sym typeface="Proxima Nova"/>
              </a:rPr>
              <a:t>barnardos.org.uk</a:t>
            </a:r>
            <a:endParaRPr b="1" i="0" sz="1200" u="none" cap="none" strike="noStrike">
              <a:solidFill>
                <a:srgbClr val="999999"/>
              </a:solidFill>
              <a:latin typeface="Proxima Nova"/>
              <a:ea typeface="Proxima Nova"/>
              <a:cs typeface="Proxima Nova"/>
              <a:sym typeface="Proxima Nov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Green" type="title">
  <p:cSld name="TITLE">
    <p:bg>
      <p:bgPr>
        <a:solidFill>
          <a:srgbClr val="7FBA00"/>
        </a:solidFill>
      </p:bgPr>
    </p:bg>
    <p:spTree>
      <p:nvGrpSpPr>
        <p:cNvPr id="58" name="Shape 58"/>
        <p:cNvGrpSpPr/>
        <p:nvPr/>
      </p:nvGrpSpPr>
      <p:grpSpPr>
        <a:xfrm>
          <a:off x="0" y="0"/>
          <a:ext cx="0" cy="0"/>
          <a:chOff x="0" y="0"/>
          <a:chExt cx="0" cy="0"/>
        </a:xfrm>
      </p:grpSpPr>
      <p:sp>
        <p:nvSpPr>
          <p:cNvPr id="59" name="Google Shape;59;p16"/>
          <p:cNvSpPr txBox="1"/>
          <p:nvPr>
            <p:ph idx="1" type="subTitle"/>
          </p:nvPr>
        </p:nvSpPr>
        <p:spPr>
          <a:xfrm>
            <a:off x="457200" y="2174100"/>
            <a:ext cx="5996400" cy="795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0" name="Google Shape;60;p16"/>
          <p:cNvPicPr preferRelativeResize="0"/>
          <p:nvPr/>
        </p:nvPicPr>
        <p:blipFill rotWithShape="1">
          <a:blip r:embed="rId2">
            <a:alphaModFix/>
          </a:blip>
          <a:srcRect b="0" l="0" r="0" t="0"/>
          <a:stretch/>
        </p:blipFill>
        <p:spPr>
          <a:xfrm>
            <a:off x="8001000" y="4481150"/>
            <a:ext cx="914400" cy="433750"/>
          </a:xfrm>
          <a:prstGeom prst="rect">
            <a:avLst/>
          </a:prstGeom>
          <a:noFill/>
          <a:ln>
            <a:noFill/>
          </a:ln>
        </p:spPr>
      </p:pic>
      <p:sp>
        <p:nvSpPr>
          <p:cNvPr id="61" name="Google Shape;61;p16"/>
          <p:cNvSpPr txBox="1"/>
          <p:nvPr>
            <p:ph type="title"/>
          </p:nvPr>
        </p:nvSpPr>
        <p:spPr>
          <a:xfrm>
            <a:off x="457200" y="587075"/>
            <a:ext cx="5500800" cy="16989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4800"/>
              <a:buFont typeface="Arial"/>
              <a:buNone/>
              <a:defRPr b="1" i="0" sz="4800" u="none" cap="none" strike="noStrike">
                <a:solidFill>
                  <a:srgbClr val="FFFFFF"/>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9pPr>
          </a:lstStyle>
          <a:p/>
        </p:txBody>
      </p:sp>
      <p:sp>
        <p:nvSpPr>
          <p:cNvPr id="62" name="Google Shape;62;p16"/>
          <p:cNvSpPr txBox="1"/>
          <p:nvPr/>
        </p:nvSpPr>
        <p:spPr>
          <a:xfrm>
            <a:off x="138425" y="4660700"/>
            <a:ext cx="3390600" cy="35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Proxima Nova"/>
                <a:ea typeface="Proxima Nova"/>
                <a:cs typeface="Proxima Nova"/>
                <a:sym typeface="Proxima Nova"/>
              </a:rPr>
              <a:t>barnardos.org.uk</a:t>
            </a:r>
            <a:endParaRPr b="1" i="0" sz="12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White">
  <p:cSld name="TITLE_4">
    <p:bg>
      <p:bgPr>
        <a:noFill/>
      </p:bgPr>
    </p:bg>
    <p:spTree>
      <p:nvGrpSpPr>
        <p:cNvPr id="63" name="Shape 63"/>
        <p:cNvGrpSpPr/>
        <p:nvPr/>
      </p:nvGrpSpPr>
      <p:grpSpPr>
        <a:xfrm>
          <a:off x="0" y="0"/>
          <a:ext cx="0" cy="0"/>
          <a:chOff x="0" y="0"/>
          <a:chExt cx="0" cy="0"/>
        </a:xfrm>
      </p:grpSpPr>
      <p:sp>
        <p:nvSpPr>
          <p:cNvPr id="64" name="Google Shape;64;p17"/>
          <p:cNvSpPr txBox="1"/>
          <p:nvPr>
            <p:ph type="title"/>
          </p:nvPr>
        </p:nvSpPr>
        <p:spPr>
          <a:xfrm>
            <a:off x="457200" y="587075"/>
            <a:ext cx="5500800" cy="16989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4800"/>
              <a:buFont typeface="Arial"/>
              <a:buNone/>
              <a:defRPr b="1" i="0" sz="4800" u="none" cap="none" strike="noStrike">
                <a:solidFill>
                  <a:srgbClr val="7FBA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7"/>
          <p:cNvSpPr txBox="1"/>
          <p:nvPr>
            <p:ph idx="1" type="subTitle"/>
          </p:nvPr>
        </p:nvSpPr>
        <p:spPr>
          <a:xfrm>
            <a:off x="457200" y="2174100"/>
            <a:ext cx="5996400" cy="795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1296">
          <p15:clr>
            <a:srgbClr val="F9AD4C"/>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ink- no body">
  <p:cSld name="CUSTOM_4">
    <p:spTree>
      <p:nvGrpSpPr>
        <p:cNvPr id="66" name="Shape 66"/>
        <p:cNvGrpSpPr/>
        <p:nvPr/>
      </p:nvGrpSpPr>
      <p:grpSpPr>
        <a:xfrm>
          <a:off x="0" y="0"/>
          <a:ext cx="0" cy="0"/>
          <a:chOff x="0" y="0"/>
          <a:chExt cx="0" cy="0"/>
        </a:xfrm>
      </p:grpSpPr>
      <p:sp>
        <p:nvSpPr>
          <p:cNvPr id="67" name="Google Shape;67;p18"/>
          <p:cNvSpPr txBox="1"/>
          <p:nvPr>
            <p:ph idx="1" type="subTitle"/>
          </p:nvPr>
        </p:nvSpPr>
        <p:spPr>
          <a:xfrm>
            <a:off x="457200" y="647700"/>
            <a:ext cx="5717700" cy="53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1" i="0" sz="2400" u="none" cap="none" strike="noStrike">
                <a:solidFill>
                  <a:srgbClr val="999999"/>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8" name="Google Shape;68;p18"/>
          <p:cNvSpPr/>
          <p:nvPr/>
        </p:nvSpPr>
        <p:spPr>
          <a:xfrm>
            <a:off x="325" y="4234300"/>
            <a:ext cx="9144000" cy="909300"/>
          </a:xfrm>
          <a:prstGeom prst="rect">
            <a:avLst/>
          </a:prstGeom>
          <a:solidFill>
            <a:srgbClr val="CC00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9" name="Google Shape;69;p18"/>
          <p:cNvPicPr preferRelativeResize="0"/>
          <p:nvPr/>
        </p:nvPicPr>
        <p:blipFill rotWithShape="1">
          <a:blip r:embed="rId2">
            <a:alphaModFix/>
          </a:blip>
          <a:srcRect b="0" l="0" r="0" t="0"/>
          <a:stretch/>
        </p:blipFill>
        <p:spPr>
          <a:xfrm>
            <a:off x="8001000" y="4481150"/>
            <a:ext cx="914400" cy="433750"/>
          </a:xfrm>
          <a:prstGeom prst="rect">
            <a:avLst/>
          </a:prstGeom>
          <a:noFill/>
          <a:ln>
            <a:noFill/>
          </a:ln>
        </p:spPr>
      </p:pic>
      <p:sp>
        <p:nvSpPr>
          <p:cNvPr id="70" name="Google Shape;70;p18"/>
          <p:cNvSpPr txBox="1"/>
          <p:nvPr/>
        </p:nvSpPr>
        <p:spPr>
          <a:xfrm>
            <a:off x="138425" y="4660700"/>
            <a:ext cx="3390600" cy="35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Proxima Nova"/>
                <a:ea typeface="Proxima Nova"/>
                <a:cs typeface="Proxima Nova"/>
                <a:sym typeface="Proxima Nova"/>
              </a:rPr>
              <a:t>barnardos.org.uk</a:t>
            </a:r>
            <a:endParaRPr b="1" i="0" sz="1200" u="none" cap="none" strike="noStrike">
              <a:solidFill>
                <a:srgbClr val="FFFFFF"/>
              </a:solidFill>
              <a:latin typeface="Proxima Nova"/>
              <a:ea typeface="Proxima Nova"/>
              <a:cs typeface="Proxima Nova"/>
              <a:sym typeface="Proxima Nova"/>
            </a:endParaRPr>
          </a:p>
        </p:txBody>
      </p:sp>
      <p:sp>
        <p:nvSpPr>
          <p:cNvPr id="71" name="Google Shape;71;p18"/>
          <p:cNvSpPr/>
          <p:nvPr/>
        </p:nvSpPr>
        <p:spPr>
          <a:xfrm>
            <a:off x="0" y="228600"/>
            <a:ext cx="1547700" cy="355200"/>
          </a:xfrm>
          <a:prstGeom prst="rect">
            <a:avLst/>
          </a:prstGeom>
          <a:solidFill>
            <a:srgbClr val="CC00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8"/>
          <p:cNvSpPr txBox="1"/>
          <p:nvPr/>
        </p:nvSpPr>
        <p:spPr>
          <a:xfrm>
            <a:off x="133200" y="228600"/>
            <a:ext cx="3295800" cy="355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sz="1100">
                <a:solidFill>
                  <a:srgbClr val="FFFFFF"/>
                </a:solidFill>
                <a:latin typeface="Proxima Nova"/>
                <a:ea typeface="Proxima Nova"/>
                <a:cs typeface="Proxima Nova"/>
                <a:sym typeface="Proxima Nova"/>
              </a:rPr>
              <a:t>Rapid Alpha 1</a:t>
            </a:r>
            <a:endParaRPr b="0" i="0" sz="1100" u="none" cap="none" strike="noStrike">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2667">
          <p15:clr>
            <a:srgbClr val="F9AD4C"/>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 3 column">
  <p:cSld name="TITLE_3">
    <p:bg>
      <p:bgPr>
        <a:noFill/>
      </p:bgPr>
    </p:bg>
    <p:spTree>
      <p:nvGrpSpPr>
        <p:cNvPr id="73" name="Shape 73"/>
        <p:cNvGrpSpPr/>
        <p:nvPr/>
      </p:nvGrpSpPr>
      <p:grpSpPr>
        <a:xfrm>
          <a:off x="0" y="0"/>
          <a:ext cx="0" cy="0"/>
          <a:chOff x="0" y="0"/>
          <a:chExt cx="0" cy="0"/>
        </a:xfrm>
      </p:grpSpPr>
      <p:sp>
        <p:nvSpPr>
          <p:cNvPr id="74" name="Google Shape;74;p19"/>
          <p:cNvSpPr txBox="1"/>
          <p:nvPr>
            <p:ph idx="1" type="subTitle"/>
          </p:nvPr>
        </p:nvSpPr>
        <p:spPr>
          <a:xfrm>
            <a:off x="457200" y="1244450"/>
            <a:ext cx="5257800" cy="2852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5" name="Google Shape;75;p19"/>
          <p:cNvSpPr txBox="1"/>
          <p:nvPr>
            <p:ph idx="2" type="subTitle"/>
          </p:nvPr>
        </p:nvSpPr>
        <p:spPr>
          <a:xfrm>
            <a:off x="457200" y="571500"/>
            <a:ext cx="5717700" cy="53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1" i="0" sz="2400" u="none" cap="none" strike="noStrike">
                <a:solidFill>
                  <a:srgbClr val="999999"/>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 name="Google Shape;76;p19"/>
          <p:cNvSpPr/>
          <p:nvPr/>
        </p:nvSpPr>
        <p:spPr>
          <a:xfrm>
            <a:off x="0" y="228600"/>
            <a:ext cx="1547700" cy="355200"/>
          </a:xfrm>
          <a:prstGeom prst="rect">
            <a:avLst/>
          </a:prstGeom>
          <a:solidFill>
            <a:srgbClr val="7FBA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9"/>
          <p:cNvSpPr txBox="1"/>
          <p:nvPr/>
        </p:nvSpPr>
        <p:spPr>
          <a:xfrm>
            <a:off x="133200" y="228600"/>
            <a:ext cx="1414500" cy="355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FFFFFF"/>
                </a:solidFill>
                <a:latin typeface="Proxima Nova"/>
                <a:ea typeface="Proxima Nova"/>
                <a:cs typeface="Proxima Nova"/>
                <a:sym typeface="Proxima Nova"/>
              </a:rPr>
              <a:t>Fostering Friends</a:t>
            </a:r>
            <a:endParaRPr b="0" i="0" sz="11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 3 column 1">
  <p:cSld name="TITLE_3_2">
    <p:bg>
      <p:bgPr>
        <a:noFill/>
      </p:bgPr>
    </p:bg>
    <p:spTree>
      <p:nvGrpSpPr>
        <p:cNvPr id="78" name="Shape 78"/>
        <p:cNvGrpSpPr/>
        <p:nvPr/>
      </p:nvGrpSpPr>
      <p:grpSpPr>
        <a:xfrm>
          <a:off x="0" y="0"/>
          <a:ext cx="0" cy="0"/>
          <a:chOff x="0" y="0"/>
          <a:chExt cx="0" cy="0"/>
        </a:xfrm>
      </p:grpSpPr>
      <p:sp>
        <p:nvSpPr>
          <p:cNvPr id="79" name="Google Shape;79;p20"/>
          <p:cNvSpPr txBox="1"/>
          <p:nvPr>
            <p:ph idx="1" type="subTitle"/>
          </p:nvPr>
        </p:nvSpPr>
        <p:spPr>
          <a:xfrm>
            <a:off x="457200" y="1244450"/>
            <a:ext cx="5257800" cy="2852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0" name="Google Shape;80;p20"/>
          <p:cNvSpPr txBox="1"/>
          <p:nvPr>
            <p:ph idx="2" type="subTitle"/>
          </p:nvPr>
        </p:nvSpPr>
        <p:spPr>
          <a:xfrm>
            <a:off x="457200" y="571500"/>
            <a:ext cx="5717700" cy="53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1" i="0" sz="2400" u="none" cap="none" strike="noStrike">
                <a:solidFill>
                  <a:srgbClr val="999999"/>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6">
    <p:bg>
      <p:bgPr>
        <a:solidFill>
          <a:srgbClr val="0099A9"/>
        </a:solidFill>
      </p:bgPr>
    </p:bg>
    <p:spTree>
      <p:nvGrpSpPr>
        <p:cNvPr id="81" name="Shape 81"/>
        <p:cNvGrpSpPr/>
        <p:nvPr/>
      </p:nvGrpSpPr>
      <p:grpSpPr>
        <a:xfrm>
          <a:off x="0" y="0"/>
          <a:ext cx="0" cy="0"/>
          <a:chOff x="0" y="0"/>
          <a:chExt cx="0" cy="0"/>
        </a:xfrm>
      </p:grpSpPr>
      <p:sp>
        <p:nvSpPr>
          <p:cNvPr id="82" name="Google Shape;82;p21"/>
          <p:cNvSpPr txBox="1"/>
          <p:nvPr>
            <p:ph idx="1" type="subTitle"/>
          </p:nvPr>
        </p:nvSpPr>
        <p:spPr>
          <a:xfrm>
            <a:off x="457200" y="2174100"/>
            <a:ext cx="5996400" cy="795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83" name="Google Shape;83;p21"/>
          <p:cNvPicPr preferRelativeResize="0"/>
          <p:nvPr/>
        </p:nvPicPr>
        <p:blipFill rotWithShape="1">
          <a:blip r:embed="rId2">
            <a:alphaModFix/>
          </a:blip>
          <a:srcRect b="0" l="0" r="0" t="0"/>
          <a:stretch/>
        </p:blipFill>
        <p:spPr>
          <a:xfrm>
            <a:off x="8001000" y="4481150"/>
            <a:ext cx="914400" cy="433750"/>
          </a:xfrm>
          <a:prstGeom prst="rect">
            <a:avLst/>
          </a:prstGeom>
          <a:noFill/>
          <a:ln>
            <a:noFill/>
          </a:ln>
        </p:spPr>
      </p:pic>
      <p:sp>
        <p:nvSpPr>
          <p:cNvPr id="84" name="Google Shape;84;p21"/>
          <p:cNvSpPr txBox="1"/>
          <p:nvPr>
            <p:ph type="title"/>
          </p:nvPr>
        </p:nvSpPr>
        <p:spPr>
          <a:xfrm>
            <a:off x="457200" y="587075"/>
            <a:ext cx="5500800" cy="16989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4800"/>
              <a:buFont typeface="Arial"/>
              <a:buNone/>
              <a:defRPr b="1" i="0" sz="4800" u="none" cap="none" strike="noStrike">
                <a:solidFill>
                  <a:srgbClr val="FFFFFF"/>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9pPr>
          </a:lstStyle>
          <a:p/>
        </p:txBody>
      </p:sp>
      <p:sp>
        <p:nvSpPr>
          <p:cNvPr id="85" name="Google Shape;85;p21"/>
          <p:cNvSpPr txBox="1"/>
          <p:nvPr/>
        </p:nvSpPr>
        <p:spPr>
          <a:xfrm>
            <a:off x="138425" y="4660700"/>
            <a:ext cx="3390600" cy="35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Proxima Nova"/>
                <a:ea typeface="Proxima Nova"/>
                <a:cs typeface="Proxima Nova"/>
                <a:sym typeface="Proxima Nova"/>
              </a:rPr>
              <a:t>barnardos.org.uk</a:t>
            </a:r>
            <a:endParaRPr b="1" i="0" sz="12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
    <p:spTree>
      <p:nvGrpSpPr>
        <p:cNvPr id="86" name="Shape 86"/>
        <p:cNvGrpSpPr/>
        <p:nvPr/>
      </p:nvGrpSpPr>
      <p:grpSpPr>
        <a:xfrm>
          <a:off x="0" y="0"/>
          <a:ext cx="0" cy="0"/>
          <a:chOff x="0" y="0"/>
          <a:chExt cx="0" cy="0"/>
        </a:xfrm>
      </p:grpSpPr>
      <p:sp>
        <p:nvSpPr>
          <p:cNvPr id="87" name="Google Shape;87;p22"/>
          <p:cNvSpPr txBox="1"/>
          <p:nvPr>
            <p:ph idx="1" type="subTitle"/>
          </p:nvPr>
        </p:nvSpPr>
        <p:spPr>
          <a:xfrm>
            <a:off x="457200" y="1320650"/>
            <a:ext cx="5257800" cy="2852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 name="Google Shape;88;p22"/>
          <p:cNvSpPr txBox="1"/>
          <p:nvPr>
            <p:ph idx="2" type="subTitle"/>
          </p:nvPr>
        </p:nvSpPr>
        <p:spPr>
          <a:xfrm>
            <a:off x="457200" y="647700"/>
            <a:ext cx="5717700" cy="53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1" i="0" sz="2400" u="none" cap="none" strike="noStrike">
                <a:solidFill>
                  <a:srgbClr val="999999"/>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 name="Google Shape;89;p22"/>
          <p:cNvSpPr txBox="1"/>
          <p:nvPr>
            <p:ph idx="3" type="subTitle"/>
          </p:nvPr>
        </p:nvSpPr>
        <p:spPr>
          <a:xfrm>
            <a:off x="0" y="215700"/>
            <a:ext cx="2470200" cy="381000"/>
          </a:xfrm>
          <a:prstGeom prst="rect">
            <a:avLst/>
          </a:prstGeom>
          <a:solidFill>
            <a:srgbClr val="01A2AC"/>
          </a:solid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5">
    <p:bg>
      <p:bgPr>
        <a:solidFill>
          <a:srgbClr val="E86C00"/>
        </a:solidFill>
      </p:bgPr>
    </p:bg>
    <p:spTree>
      <p:nvGrpSpPr>
        <p:cNvPr id="90" name="Shape 90"/>
        <p:cNvGrpSpPr/>
        <p:nvPr/>
      </p:nvGrpSpPr>
      <p:grpSpPr>
        <a:xfrm>
          <a:off x="0" y="0"/>
          <a:ext cx="0" cy="0"/>
          <a:chOff x="0" y="0"/>
          <a:chExt cx="0" cy="0"/>
        </a:xfrm>
      </p:grpSpPr>
      <p:sp>
        <p:nvSpPr>
          <p:cNvPr id="91" name="Google Shape;91;p23"/>
          <p:cNvSpPr txBox="1"/>
          <p:nvPr>
            <p:ph idx="1" type="subTitle"/>
          </p:nvPr>
        </p:nvSpPr>
        <p:spPr>
          <a:xfrm>
            <a:off x="457200" y="2174100"/>
            <a:ext cx="5996400" cy="795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2" name="Google Shape;92;p23"/>
          <p:cNvPicPr preferRelativeResize="0"/>
          <p:nvPr/>
        </p:nvPicPr>
        <p:blipFill rotWithShape="1">
          <a:blip r:embed="rId2">
            <a:alphaModFix/>
          </a:blip>
          <a:srcRect b="0" l="0" r="0" t="0"/>
          <a:stretch/>
        </p:blipFill>
        <p:spPr>
          <a:xfrm>
            <a:off x="8001000" y="4481150"/>
            <a:ext cx="914400" cy="433750"/>
          </a:xfrm>
          <a:prstGeom prst="rect">
            <a:avLst/>
          </a:prstGeom>
          <a:noFill/>
          <a:ln>
            <a:noFill/>
          </a:ln>
        </p:spPr>
      </p:pic>
      <p:sp>
        <p:nvSpPr>
          <p:cNvPr id="93" name="Google Shape;93;p23"/>
          <p:cNvSpPr txBox="1"/>
          <p:nvPr>
            <p:ph type="title"/>
          </p:nvPr>
        </p:nvSpPr>
        <p:spPr>
          <a:xfrm>
            <a:off x="457200" y="587075"/>
            <a:ext cx="5500800" cy="16989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4800"/>
              <a:buFont typeface="Arial"/>
              <a:buNone/>
              <a:defRPr b="1" i="0" sz="4800" u="none" cap="none" strike="noStrike">
                <a:solidFill>
                  <a:srgbClr val="FFFFFF"/>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9pPr>
          </a:lstStyle>
          <a:p/>
        </p:txBody>
      </p:sp>
      <p:sp>
        <p:nvSpPr>
          <p:cNvPr id="94" name="Google Shape;94;p23"/>
          <p:cNvSpPr txBox="1"/>
          <p:nvPr/>
        </p:nvSpPr>
        <p:spPr>
          <a:xfrm>
            <a:off x="138425" y="4660700"/>
            <a:ext cx="3390600" cy="35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Proxima Nova"/>
                <a:ea typeface="Proxima Nova"/>
                <a:cs typeface="Proxima Nova"/>
                <a:sym typeface="Proxima Nova"/>
              </a:rPr>
              <a:t>barnardos.org.uk</a:t>
            </a:r>
            <a:endParaRPr b="1" i="0" sz="12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ur Palette Slide">
  <p:cSld name="CUSTOM">
    <p:bg>
      <p:bgPr>
        <a:solidFill>
          <a:srgbClr val="9E9E9E">
            <a:alpha val="0"/>
          </a:srgbClr>
        </a:solidFill>
      </p:bgPr>
    </p:bg>
    <p:spTree>
      <p:nvGrpSpPr>
        <p:cNvPr id="95" name="Shape 95"/>
        <p:cNvGrpSpPr/>
        <p:nvPr/>
      </p:nvGrpSpPr>
      <p:grpSpPr>
        <a:xfrm>
          <a:off x="0" y="0"/>
          <a:ext cx="0" cy="0"/>
          <a:chOff x="0" y="0"/>
          <a:chExt cx="0" cy="0"/>
        </a:xfrm>
      </p:grpSpPr>
      <p:sp>
        <p:nvSpPr>
          <p:cNvPr id="96" name="Google Shape;96;p24"/>
          <p:cNvSpPr txBox="1"/>
          <p:nvPr>
            <p:ph idx="1" type="subTitle"/>
          </p:nvPr>
        </p:nvSpPr>
        <p:spPr>
          <a:xfrm>
            <a:off x="457200" y="1244450"/>
            <a:ext cx="5257800" cy="2852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7" name="Google Shape;97;p24"/>
          <p:cNvSpPr txBox="1"/>
          <p:nvPr>
            <p:ph idx="2" type="subTitle"/>
          </p:nvPr>
        </p:nvSpPr>
        <p:spPr>
          <a:xfrm>
            <a:off x="457200" y="571500"/>
            <a:ext cx="5717700" cy="53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1" i="0" sz="2400" u="none" cap="none" strike="noStrike">
                <a:solidFill>
                  <a:srgbClr val="999999"/>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8" name="Google Shape;98;p24"/>
          <p:cNvSpPr txBox="1"/>
          <p:nvPr>
            <p:ph idx="3" type="subTitle"/>
          </p:nvPr>
        </p:nvSpPr>
        <p:spPr>
          <a:xfrm>
            <a:off x="133200" y="101875"/>
            <a:ext cx="3295800" cy="381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1">
  <p:cSld name="CUSTOM_5_1">
    <p:bg>
      <p:bgPr>
        <a:solidFill>
          <a:srgbClr val="CC0070"/>
        </a:solidFill>
      </p:bgPr>
    </p:bg>
    <p:spTree>
      <p:nvGrpSpPr>
        <p:cNvPr id="99" name="Shape 99"/>
        <p:cNvGrpSpPr/>
        <p:nvPr/>
      </p:nvGrpSpPr>
      <p:grpSpPr>
        <a:xfrm>
          <a:off x="0" y="0"/>
          <a:ext cx="0" cy="0"/>
          <a:chOff x="0" y="0"/>
          <a:chExt cx="0" cy="0"/>
        </a:xfrm>
      </p:grpSpPr>
      <p:sp>
        <p:nvSpPr>
          <p:cNvPr id="100" name="Google Shape;100;p25"/>
          <p:cNvSpPr txBox="1"/>
          <p:nvPr>
            <p:ph idx="1" type="subTitle"/>
          </p:nvPr>
        </p:nvSpPr>
        <p:spPr>
          <a:xfrm>
            <a:off x="457200" y="2174100"/>
            <a:ext cx="5996400" cy="795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1" name="Google Shape;101;p25"/>
          <p:cNvPicPr preferRelativeResize="0"/>
          <p:nvPr/>
        </p:nvPicPr>
        <p:blipFill rotWithShape="1">
          <a:blip r:embed="rId2">
            <a:alphaModFix/>
          </a:blip>
          <a:srcRect b="0" l="0" r="0" t="0"/>
          <a:stretch/>
        </p:blipFill>
        <p:spPr>
          <a:xfrm>
            <a:off x="8001000" y="4481150"/>
            <a:ext cx="914400" cy="433750"/>
          </a:xfrm>
          <a:prstGeom prst="rect">
            <a:avLst/>
          </a:prstGeom>
          <a:noFill/>
          <a:ln>
            <a:noFill/>
          </a:ln>
        </p:spPr>
      </p:pic>
      <p:sp>
        <p:nvSpPr>
          <p:cNvPr id="102" name="Google Shape;102;p25"/>
          <p:cNvSpPr txBox="1"/>
          <p:nvPr>
            <p:ph type="title"/>
          </p:nvPr>
        </p:nvSpPr>
        <p:spPr>
          <a:xfrm>
            <a:off x="457200" y="587075"/>
            <a:ext cx="5500800" cy="16989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4800"/>
              <a:buFont typeface="Arial"/>
              <a:buNone/>
              <a:defRPr b="1" i="0" sz="4800" u="none" cap="none" strike="noStrike">
                <a:solidFill>
                  <a:srgbClr val="FFFFFF"/>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9pPr>
          </a:lstStyle>
          <a:p/>
        </p:txBody>
      </p:sp>
      <p:sp>
        <p:nvSpPr>
          <p:cNvPr id="103" name="Google Shape;103;p25"/>
          <p:cNvSpPr txBox="1"/>
          <p:nvPr/>
        </p:nvSpPr>
        <p:spPr>
          <a:xfrm>
            <a:off x="138425" y="4660700"/>
            <a:ext cx="3390600" cy="35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Proxima Nova"/>
                <a:ea typeface="Proxima Nova"/>
                <a:cs typeface="Proxima Nova"/>
                <a:sym typeface="Proxima Nova"/>
              </a:rPr>
              <a:t>barnardos.org.uk</a:t>
            </a:r>
            <a:endParaRPr b="1" i="0" sz="12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104" name="Shape 104"/>
        <p:cNvGrpSpPr/>
        <p:nvPr/>
      </p:nvGrpSpPr>
      <p:grpSpPr>
        <a:xfrm>
          <a:off x="0" y="0"/>
          <a:ext cx="0" cy="0"/>
          <a:chOff x="0" y="0"/>
          <a:chExt cx="0" cy="0"/>
        </a:xfrm>
      </p:grpSpPr>
      <p:sp>
        <p:nvSpPr>
          <p:cNvPr id="105" name="Google Shape;105;p26"/>
          <p:cNvSpPr/>
          <p:nvPr/>
        </p:nvSpPr>
        <p:spPr>
          <a:xfrm>
            <a:off x="325" y="4234300"/>
            <a:ext cx="9144000" cy="909300"/>
          </a:xfrm>
          <a:prstGeom prst="rect">
            <a:avLst/>
          </a:prstGeom>
          <a:solidFill>
            <a:srgbClr val="CC00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6"/>
          <p:cNvSpPr txBox="1"/>
          <p:nvPr>
            <p:ph idx="1" type="subTitle"/>
          </p:nvPr>
        </p:nvSpPr>
        <p:spPr>
          <a:xfrm>
            <a:off x="457200" y="1244450"/>
            <a:ext cx="5257800" cy="2852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7" name="Google Shape;107;p26"/>
          <p:cNvPicPr preferRelativeResize="0"/>
          <p:nvPr/>
        </p:nvPicPr>
        <p:blipFill rotWithShape="1">
          <a:blip r:embed="rId2">
            <a:alphaModFix/>
          </a:blip>
          <a:srcRect b="0" l="0" r="0" t="0"/>
          <a:stretch/>
        </p:blipFill>
        <p:spPr>
          <a:xfrm>
            <a:off x="8001000" y="4481150"/>
            <a:ext cx="914400" cy="433750"/>
          </a:xfrm>
          <a:prstGeom prst="rect">
            <a:avLst/>
          </a:prstGeom>
          <a:noFill/>
          <a:ln>
            <a:noFill/>
          </a:ln>
        </p:spPr>
      </p:pic>
      <p:sp>
        <p:nvSpPr>
          <p:cNvPr id="108" name="Google Shape;108;p26"/>
          <p:cNvSpPr txBox="1"/>
          <p:nvPr>
            <p:ph idx="2" type="subTitle"/>
          </p:nvPr>
        </p:nvSpPr>
        <p:spPr>
          <a:xfrm>
            <a:off x="457200" y="571500"/>
            <a:ext cx="5717700" cy="53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1" i="0" sz="2400" u="none" cap="none" strike="noStrike">
                <a:solidFill>
                  <a:srgbClr val="999999"/>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 name="Google Shape;109;p26"/>
          <p:cNvSpPr txBox="1"/>
          <p:nvPr>
            <p:ph idx="3" type="subTitle"/>
          </p:nvPr>
        </p:nvSpPr>
        <p:spPr>
          <a:xfrm>
            <a:off x="133200" y="101875"/>
            <a:ext cx="3295800" cy="381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0" name="Google Shape;110;p26"/>
          <p:cNvSpPr txBox="1"/>
          <p:nvPr/>
        </p:nvSpPr>
        <p:spPr>
          <a:xfrm>
            <a:off x="138425" y="4660700"/>
            <a:ext cx="3390600" cy="35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Proxima Nova"/>
                <a:ea typeface="Proxima Nova"/>
                <a:cs typeface="Proxima Nova"/>
                <a:sym typeface="Proxima Nova"/>
              </a:rPr>
              <a:t>barnardos.org.uk</a:t>
            </a:r>
            <a:endParaRPr b="1" i="0" sz="12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2 column">
  <p:cSld name="TITLE_3_1">
    <p:bg>
      <p:bgPr>
        <a:noFill/>
      </p:bgPr>
    </p:bg>
    <p:spTree>
      <p:nvGrpSpPr>
        <p:cNvPr id="111" name="Shape 111"/>
        <p:cNvGrpSpPr/>
        <p:nvPr/>
      </p:nvGrpSpPr>
      <p:grpSpPr>
        <a:xfrm>
          <a:off x="0" y="0"/>
          <a:ext cx="0" cy="0"/>
          <a:chOff x="0" y="0"/>
          <a:chExt cx="0" cy="0"/>
        </a:xfrm>
      </p:grpSpPr>
      <p:sp>
        <p:nvSpPr>
          <p:cNvPr id="112" name="Google Shape;112;p27"/>
          <p:cNvSpPr/>
          <p:nvPr/>
        </p:nvSpPr>
        <p:spPr>
          <a:xfrm>
            <a:off x="325" y="4234300"/>
            <a:ext cx="9144000" cy="909300"/>
          </a:xfrm>
          <a:prstGeom prst="rect">
            <a:avLst/>
          </a:prstGeom>
          <a:solidFill>
            <a:srgbClr val="7FBA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7"/>
          <p:cNvSpPr txBox="1"/>
          <p:nvPr>
            <p:ph idx="1" type="subTitle"/>
          </p:nvPr>
        </p:nvSpPr>
        <p:spPr>
          <a:xfrm>
            <a:off x="457200" y="1257300"/>
            <a:ext cx="3886200" cy="2852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14" name="Google Shape;114;p27"/>
          <p:cNvPicPr preferRelativeResize="0"/>
          <p:nvPr/>
        </p:nvPicPr>
        <p:blipFill rotWithShape="1">
          <a:blip r:embed="rId2">
            <a:alphaModFix/>
          </a:blip>
          <a:srcRect b="0" l="0" r="0" t="0"/>
          <a:stretch/>
        </p:blipFill>
        <p:spPr>
          <a:xfrm>
            <a:off x="8001000" y="4481150"/>
            <a:ext cx="914400" cy="433750"/>
          </a:xfrm>
          <a:prstGeom prst="rect">
            <a:avLst/>
          </a:prstGeom>
          <a:noFill/>
          <a:ln>
            <a:noFill/>
          </a:ln>
        </p:spPr>
      </p:pic>
      <p:sp>
        <p:nvSpPr>
          <p:cNvPr id="115" name="Google Shape;115;p27"/>
          <p:cNvSpPr txBox="1"/>
          <p:nvPr>
            <p:ph idx="2" type="subTitle"/>
          </p:nvPr>
        </p:nvSpPr>
        <p:spPr>
          <a:xfrm>
            <a:off x="4800600" y="1257300"/>
            <a:ext cx="3886200" cy="2852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6" name="Google Shape;116;p27"/>
          <p:cNvSpPr txBox="1"/>
          <p:nvPr>
            <p:ph idx="3" type="subTitle"/>
          </p:nvPr>
        </p:nvSpPr>
        <p:spPr>
          <a:xfrm>
            <a:off x="457200" y="647700"/>
            <a:ext cx="5717700" cy="53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1" i="0" sz="2400" u="none" cap="none" strike="noStrike">
                <a:solidFill>
                  <a:srgbClr val="999999"/>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7" name="Google Shape;117;p27"/>
          <p:cNvSpPr txBox="1"/>
          <p:nvPr/>
        </p:nvSpPr>
        <p:spPr>
          <a:xfrm>
            <a:off x="138425" y="4660700"/>
            <a:ext cx="3390600" cy="35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Proxima Nova"/>
                <a:ea typeface="Proxima Nova"/>
                <a:cs typeface="Proxima Nova"/>
                <a:sym typeface="Proxima Nova"/>
              </a:rPr>
              <a:t>barnardos.org.uk</a:t>
            </a:r>
            <a:endParaRPr b="1" i="0" sz="1200" u="none" cap="none" strike="noStrike">
              <a:solidFill>
                <a:srgbClr val="FFFFFF"/>
              </a:solidFill>
              <a:latin typeface="Proxima Nova"/>
              <a:ea typeface="Proxima Nova"/>
              <a:cs typeface="Proxima Nova"/>
              <a:sym typeface="Proxima Nova"/>
            </a:endParaRPr>
          </a:p>
        </p:txBody>
      </p:sp>
      <p:sp>
        <p:nvSpPr>
          <p:cNvPr id="118" name="Google Shape;118;p27"/>
          <p:cNvSpPr/>
          <p:nvPr/>
        </p:nvSpPr>
        <p:spPr>
          <a:xfrm>
            <a:off x="0" y="228600"/>
            <a:ext cx="1547700" cy="355200"/>
          </a:xfrm>
          <a:prstGeom prst="rect">
            <a:avLst/>
          </a:prstGeom>
          <a:solidFill>
            <a:srgbClr val="7FBA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pos="5472">
          <p15:clr>
            <a:srgbClr val="F9AD4C"/>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3">
    <p:spTree>
      <p:nvGrpSpPr>
        <p:cNvPr id="119" name="Shape 119"/>
        <p:cNvGrpSpPr/>
        <p:nvPr/>
      </p:nvGrpSpPr>
      <p:grpSpPr>
        <a:xfrm>
          <a:off x="0" y="0"/>
          <a:ext cx="0" cy="0"/>
          <a:chOff x="0" y="0"/>
          <a:chExt cx="0" cy="0"/>
        </a:xfrm>
      </p:grpSpPr>
      <p:sp>
        <p:nvSpPr>
          <p:cNvPr id="120" name="Google Shape;120;p28"/>
          <p:cNvSpPr/>
          <p:nvPr/>
        </p:nvSpPr>
        <p:spPr>
          <a:xfrm>
            <a:off x="325" y="4234300"/>
            <a:ext cx="9144000" cy="909300"/>
          </a:xfrm>
          <a:prstGeom prst="rect">
            <a:avLst/>
          </a:prstGeom>
          <a:solidFill>
            <a:srgbClr val="7FBA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1" name="Google Shape;121;p28"/>
          <p:cNvPicPr preferRelativeResize="0"/>
          <p:nvPr/>
        </p:nvPicPr>
        <p:blipFill rotWithShape="1">
          <a:blip r:embed="rId2">
            <a:alphaModFix/>
          </a:blip>
          <a:srcRect b="0" l="0" r="0" t="0"/>
          <a:stretch/>
        </p:blipFill>
        <p:spPr>
          <a:xfrm>
            <a:off x="8001000" y="4481150"/>
            <a:ext cx="914400" cy="433750"/>
          </a:xfrm>
          <a:prstGeom prst="rect">
            <a:avLst/>
          </a:prstGeom>
          <a:noFill/>
          <a:ln>
            <a:noFill/>
          </a:ln>
        </p:spPr>
      </p:pic>
      <p:sp>
        <p:nvSpPr>
          <p:cNvPr id="122" name="Google Shape;122;p28"/>
          <p:cNvSpPr txBox="1"/>
          <p:nvPr>
            <p:ph idx="1" type="subTitle"/>
          </p:nvPr>
        </p:nvSpPr>
        <p:spPr>
          <a:xfrm>
            <a:off x="457200" y="1244450"/>
            <a:ext cx="2530500" cy="2852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3" name="Google Shape;123;p28"/>
          <p:cNvSpPr txBox="1"/>
          <p:nvPr>
            <p:ph idx="2" type="subTitle"/>
          </p:nvPr>
        </p:nvSpPr>
        <p:spPr>
          <a:xfrm>
            <a:off x="3429000" y="1244450"/>
            <a:ext cx="2286000" cy="2852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4" name="Google Shape;124;p28"/>
          <p:cNvSpPr txBox="1"/>
          <p:nvPr>
            <p:ph idx="3" type="subTitle"/>
          </p:nvPr>
        </p:nvSpPr>
        <p:spPr>
          <a:xfrm>
            <a:off x="6174800" y="1244450"/>
            <a:ext cx="2286000" cy="2852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5" name="Google Shape;125;p28"/>
          <p:cNvSpPr txBox="1"/>
          <p:nvPr>
            <p:ph idx="4" type="subTitle"/>
          </p:nvPr>
        </p:nvSpPr>
        <p:spPr>
          <a:xfrm>
            <a:off x="457200" y="571500"/>
            <a:ext cx="5717700" cy="53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1" i="0" sz="2400" u="none" cap="none" strike="noStrike">
                <a:solidFill>
                  <a:srgbClr val="999999"/>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6" name="Google Shape;126;p28"/>
          <p:cNvSpPr txBox="1"/>
          <p:nvPr>
            <p:ph idx="5" type="subTitle"/>
          </p:nvPr>
        </p:nvSpPr>
        <p:spPr>
          <a:xfrm>
            <a:off x="133200" y="101875"/>
            <a:ext cx="3295800" cy="381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7" name="Google Shape;127;p28"/>
          <p:cNvSpPr txBox="1"/>
          <p:nvPr/>
        </p:nvSpPr>
        <p:spPr>
          <a:xfrm>
            <a:off x="138425" y="4660700"/>
            <a:ext cx="3390600" cy="35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Proxima Nova"/>
                <a:ea typeface="Proxima Nova"/>
                <a:cs typeface="Proxima Nova"/>
                <a:sym typeface="Proxima Nova"/>
              </a:rPr>
              <a:t>barnardos.org.uk</a:t>
            </a:r>
            <a:endParaRPr b="1" i="0" sz="12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e Slide + Image Background white" showMasterSp="0">
  <p:cSld name="Base Slide + Image Background white">
    <p:spTree>
      <p:nvGrpSpPr>
        <p:cNvPr id="128" name="Shape 128"/>
        <p:cNvGrpSpPr/>
        <p:nvPr/>
      </p:nvGrpSpPr>
      <p:grpSpPr>
        <a:xfrm>
          <a:off x="0" y="0"/>
          <a:ext cx="0" cy="0"/>
          <a:chOff x="0" y="0"/>
          <a:chExt cx="0" cy="0"/>
        </a:xfrm>
      </p:grpSpPr>
      <p:sp>
        <p:nvSpPr>
          <p:cNvPr id="129" name="Google Shape;129;p29"/>
          <p:cNvSpPr/>
          <p:nvPr>
            <p:ph idx="2" type="pic"/>
          </p:nvPr>
        </p:nvSpPr>
        <p:spPr>
          <a:xfrm>
            <a:off x="-768" y="0"/>
            <a:ext cx="9163200" cy="4695900"/>
          </a:xfrm>
          <a:prstGeom prst="rect">
            <a:avLst/>
          </a:prstGeom>
          <a:noFill/>
          <a:ln>
            <a:noFill/>
          </a:ln>
        </p:spPr>
        <p:txBody>
          <a:bodyPr anchorCtr="0" anchor="t" bIns="38100" lIns="38100" spcFirstLastPara="1" rIns="38100" wrap="square" tIns="38100">
            <a:noAutofit/>
          </a:bodyPr>
          <a:lstStyle>
            <a:lvl1pPr lvl="0"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1pPr>
            <a:lvl2pPr lvl="1"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2pPr>
            <a:lvl3pPr lvl="2"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3pPr>
            <a:lvl4pPr lvl="3"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4pPr>
            <a:lvl5pPr lvl="4"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5pPr>
            <a:lvl6pPr lvl="5"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6pPr>
            <a:lvl7pPr lvl="6"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7pPr>
            <a:lvl8pPr lvl="7"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8pPr>
            <a:lvl9pPr lvl="8"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9pPr>
          </a:lstStyle>
          <a:p/>
        </p:txBody>
      </p:sp>
      <p:cxnSp>
        <p:nvCxnSpPr>
          <p:cNvPr id="130" name="Google Shape;130;p29"/>
          <p:cNvCxnSpPr/>
          <p:nvPr/>
        </p:nvCxnSpPr>
        <p:spPr>
          <a:xfrm>
            <a:off x="3233735" y="4695825"/>
            <a:ext cx="2676600" cy="0"/>
          </a:xfrm>
          <a:prstGeom prst="straightConnector1">
            <a:avLst/>
          </a:prstGeom>
          <a:noFill/>
          <a:ln cap="flat" cmpd="sng" w="12700">
            <a:solidFill>
              <a:srgbClr val="FFFFFF">
                <a:alpha val="29800"/>
              </a:srgbClr>
            </a:solidFill>
            <a:prstDash val="solid"/>
            <a:miter lim="400000"/>
            <a:headEnd len="sm" w="sm" type="none"/>
            <a:tailEnd len="sm" w="sm" type="none"/>
          </a:ln>
        </p:spPr>
      </p:cxnSp>
      <p:cxnSp>
        <p:nvCxnSpPr>
          <p:cNvPr id="131" name="Google Shape;131;p29"/>
          <p:cNvCxnSpPr/>
          <p:nvPr/>
        </p:nvCxnSpPr>
        <p:spPr>
          <a:xfrm>
            <a:off x="5988840" y="4695825"/>
            <a:ext cx="2690700" cy="0"/>
          </a:xfrm>
          <a:prstGeom prst="straightConnector1">
            <a:avLst/>
          </a:prstGeom>
          <a:noFill/>
          <a:ln cap="flat" cmpd="sng" w="12700">
            <a:solidFill>
              <a:srgbClr val="FFFFFF">
                <a:alpha val="29800"/>
              </a:srgbClr>
            </a:solidFill>
            <a:prstDash val="solid"/>
            <a:miter lim="400000"/>
            <a:headEnd len="sm" w="sm" type="none"/>
            <a:tailEnd len="sm" w="sm" type="none"/>
          </a:ln>
        </p:spPr>
      </p:cxnSp>
      <p:cxnSp>
        <p:nvCxnSpPr>
          <p:cNvPr id="132" name="Google Shape;132;p29"/>
          <p:cNvCxnSpPr/>
          <p:nvPr/>
        </p:nvCxnSpPr>
        <p:spPr>
          <a:xfrm>
            <a:off x="466725" y="4695825"/>
            <a:ext cx="2683800" cy="0"/>
          </a:xfrm>
          <a:prstGeom prst="straightConnector1">
            <a:avLst/>
          </a:prstGeom>
          <a:noFill/>
          <a:ln cap="flat" cmpd="sng" w="12700">
            <a:solidFill>
              <a:srgbClr val="FFFFFF">
                <a:alpha val="29800"/>
              </a:srgbClr>
            </a:solidFill>
            <a:prstDash val="solid"/>
            <a:miter lim="400000"/>
            <a:headEnd len="sm" w="sm" type="none"/>
            <a:tailEnd len="sm" w="sm" type="none"/>
          </a:ln>
        </p:spPr>
      </p:cxnSp>
      <p:sp>
        <p:nvSpPr>
          <p:cNvPr id="133" name="Google Shape;133;p29"/>
          <p:cNvSpPr txBox="1"/>
          <p:nvPr>
            <p:ph idx="1" type="body"/>
          </p:nvPr>
        </p:nvSpPr>
        <p:spPr>
          <a:xfrm>
            <a:off x="466725" y="465459"/>
            <a:ext cx="2214600" cy="1353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65000"/>
              </a:lnSpc>
              <a:spcBef>
                <a:spcPts val="0"/>
              </a:spcBef>
              <a:spcAft>
                <a:spcPts val="0"/>
              </a:spcAft>
              <a:buClr>
                <a:srgbClr val="AAAAAA"/>
              </a:buClr>
              <a:buSzPts val="1200"/>
              <a:buFont typeface="Helvetica Neue"/>
              <a:buNone/>
              <a:defRPr b="1" i="0" sz="1200" u="none" cap="none" strike="noStrike">
                <a:solidFill>
                  <a:srgbClr val="AAAAAA"/>
                </a:solidFill>
                <a:latin typeface="Helvetica Neue"/>
                <a:ea typeface="Helvetica Neue"/>
                <a:cs typeface="Helvetica Neue"/>
                <a:sym typeface="Helvetica Neue"/>
              </a:defRPr>
            </a:lvl1pPr>
            <a:lvl2pPr indent="-355600" lvl="1" marL="914400" marR="0" rtl="0" algn="l">
              <a:lnSpc>
                <a:spcPct val="65000"/>
              </a:lnSpc>
              <a:spcBef>
                <a:spcPts val="0"/>
              </a:spcBef>
              <a:spcAft>
                <a:spcPts val="0"/>
              </a:spcAft>
              <a:buClr>
                <a:srgbClr val="AAAAAA"/>
              </a:buClr>
              <a:buSzPts val="2000"/>
              <a:buFont typeface="Helvetica Neue"/>
              <a:buChar char="•"/>
              <a:defRPr b="1" i="0" sz="1200" u="none" cap="none" strike="noStrike">
                <a:solidFill>
                  <a:srgbClr val="AAAAAA"/>
                </a:solidFill>
                <a:latin typeface="Helvetica Neue"/>
                <a:ea typeface="Helvetica Neue"/>
                <a:cs typeface="Helvetica Neue"/>
                <a:sym typeface="Helvetica Neue"/>
              </a:defRPr>
            </a:lvl2pPr>
            <a:lvl3pPr indent="-355600" lvl="2" marL="1371600" marR="0" rtl="0" algn="l">
              <a:lnSpc>
                <a:spcPct val="65000"/>
              </a:lnSpc>
              <a:spcBef>
                <a:spcPts val="0"/>
              </a:spcBef>
              <a:spcAft>
                <a:spcPts val="0"/>
              </a:spcAft>
              <a:buClr>
                <a:srgbClr val="AAAAAA"/>
              </a:buClr>
              <a:buSzPts val="2000"/>
              <a:buFont typeface="Helvetica Neue"/>
              <a:buChar char="•"/>
              <a:defRPr b="1" i="0" sz="1200" u="none" cap="none" strike="noStrike">
                <a:solidFill>
                  <a:srgbClr val="AAAAAA"/>
                </a:solidFill>
                <a:latin typeface="Helvetica Neue"/>
                <a:ea typeface="Helvetica Neue"/>
                <a:cs typeface="Helvetica Neue"/>
                <a:sym typeface="Helvetica Neue"/>
              </a:defRPr>
            </a:lvl3pPr>
            <a:lvl4pPr indent="-355600" lvl="3" marL="1828800" marR="0" rtl="0" algn="l">
              <a:lnSpc>
                <a:spcPct val="65000"/>
              </a:lnSpc>
              <a:spcBef>
                <a:spcPts val="0"/>
              </a:spcBef>
              <a:spcAft>
                <a:spcPts val="0"/>
              </a:spcAft>
              <a:buClr>
                <a:srgbClr val="AAAAAA"/>
              </a:buClr>
              <a:buSzPts val="2000"/>
              <a:buFont typeface="Helvetica Neue"/>
              <a:buChar char="•"/>
              <a:defRPr b="1" i="0" sz="1200" u="none" cap="none" strike="noStrike">
                <a:solidFill>
                  <a:srgbClr val="AAAAAA"/>
                </a:solidFill>
                <a:latin typeface="Helvetica Neue"/>
                <a:ea typeface="Helvetica Neue"/>
                <a:cs typeface="Helvetica Neue"/>
                <a:sym typeface="Helvetica Neue"/>
              </a:defRPr>
            </a:lvl4pPr>
            <a:lvl5pPr indent="-355600" lvl="4" marL="2286000" marR="0" rtl="0" algn="l">
              <a:lnSpc>
                <a:spcPct val="65000"/>
              </a:lnSpc>
              <a:spcBef>
                <a:spcPts val="0"/>
              </a:spcBef>
              <a:spcAft>
                <a:spcPts val="0"/>
              </a:spcAft>
              <a:buClr>
                <a:srgbClr val="AAAAAA"/>
              </a:buClr>
              <a:buSzPts val="2000"/>
              <a:buFont typeface="Helvetica Neue"/>
              <a:buChar char="•"/>
              <a:defRPr b="1" i="0" sz="1200" u="none" cap="none" strike="noStrike">
                <a:solidFill>
                  <a:srgbClr val="AAAAAA"/>
                </a:solidFill>
                <a:latin typeface="Helvetica Neue"/>
                <a:ea typeface="Helvetica Neue"/>
                <a:cs typeface="Helvetica Neue"/>
                <a:sym typeface="Helvetica Neue"/>
              </a:defRPr>
            </a:lvl5pPr>
            <a:lvl6pPr indent="-482600" lvl="5" marL="2743200"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6pPr>
            <a:lvl7pPr indent="-482600" lvl="6" marL="3200400"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7pPr>
            <a:lvl8pPr indent="-482600" lvl="7" marL="3657600"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8pPr>
            <a:lvl9pPr indent="-482600" lvl="8" marL="4114800"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9pPr>
          </a:lstStyle>
          <a:p/>
        </p:txBody>
      </p:sp>
      <p:sp>
        <p:nvSpPr>
          <p:cNvPr id="134" name="Google Shape;134;p29"/>
          <p:cNvSpPr txBox="1"/>
          <p:nvPr>
            <p:ph idx="3" type="body"/>
          </p:nvPr>
        </p:nvSpPr>
        <p:spPr>
          <a:xfrm>
            <a:off x="466725" y="1238250"/>
            <a:ext cx="6829200" cy="1282800"/>
          </a:xfrm>
          <a:prstGeom prst="rect">
            <a:avLst/>
          </a:prstGeom>
          <a:noFill/>
          <a:ln>
            <a:noFill/>
          </a:ln>
        </p:spPr>
        <p:txBody>
          <a:bodyPr anchorCtr="0" anchor="t" bIns="91425" lIns="91425" spcFirstLastPara="1" rIns="91425" wrap="square" tIns="91425">
            <a:noAutofit/>
          </a:bodyPr>
          <a:lstStyle>
            <a:lvl1pPr indent="-482600" lvl="0" marL="457200"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1pPr>
            <a:lvl2pPr indent="-482600" lvl="1" marL="914400"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2pPr>
            <a:lvl3pPr indent="-482600" lvl="2" marL="1371600"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3pPr>
            <a:lvl4pPr indent="-482600" lvl="3" marL="1828800"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4pPr>
            <a:lvl5pPr indent="-482600" lvl="4" marL="2286000"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5pPr>
            <a:lvl6pPr indent="-482600" lvl="5" marL="2743200"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6pPr>
            <a:lvl7pPr indent="-482600" lvl="6" marL="3200400"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7pPr>
            <a:lvl8pPr indent="-482600" lvl="7" marL="3657600"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8pPr>
            <a:lvl9pPr indent="-482600" lvl="8" marL="4114800" marR="0" rtl="0" algn="l">
              <a:lnSpc>
                <a:spcPct val="100000"/>
              </a:lnSpc>
              <a:spcBef>
                <a:spcPts val="2200"/>
              </a:spcBef>
              <a:spcAft>
                <a:spcPts val="0"/>
              </a:spcAft>
              <a:buClr>
                <a:srgbClr val="000000"/>
              </a:buClr>
              <a:buSzPts val="4000"/>
              <a:buFont typeface="Gill Sans"/>
              <a:buChar char="•"/>
              <a:defRPr b="0" i="0" sz="2300" u="none" cap="none" strike="noStrike">
                <a:solidFill>
                  <a:srgbClr val="000000"/>
                </a:solidFill>
                <a:latin typeface="Gill Sans"/>
                <a:ea typeface="Gill Sans"/>
                <a:cs typeface="Gill Sans"/>
                <a:sym typeface="Gill Sans"/>
              </a:defRPr>
            </a:lvl9pPr>
          </a:lstStyle>
          <a:p/>
        </p:txBody>
      </p:sp>
      <p:pic>
        <p:nvPicPr>
          <p:cNvPr descr="Image" id="135" name="Google Shape;135;p29"/>
          <p:cNvPicPr preferRelativeResize="0"/>
          <p:nvPr/>
        </p:nvPicPr>
        <p:blipFill rotWithShape="1">
          <a:blip r:embed="rId2">
            <a:alphaModFix/>
          </a:blip>
          <a:srcRect b="0" l="0" r="0" t="0"/>
          <a:stretch/>
        </p:blipFill>
        <p:spPr>
          <a:xfrm>
            <a:off x="8124132" y="4786375"/>
            <a:ext cx="403766" cy="209958"/>
          </a:xfrm>
          <a:prstGeom prst="rect">
            <a:avLst/>
          </a:prstGeom>
          <a:noFill/>
          <a:ln>
            <a:noFill/>
          </a:ln>
        </p:spPr>
      </p:pic>
      <p:sp>
        <p:nvSpPr>
          <p:cNvPr id="136" name="Google Shape;136;p29"/>
          <p:cNvSpPr txBox="1"/>
          <p:nvPr>
            <p:ph idx="12" type="sldNum"/>
          </p:nvPr>
        </p:nvSpPr>
        <p:spPr>
          <a:xfrm>
            <a:off x="4491037" y="4905375"/>
            <a:ext cx="157200" cy="171600"/>
          </a:xfrm>
          <a:prstGeom prst="rect">
            <a:avLst/>
          </a:prstGeom>
          <a:noFill/>
          <a:ln>
            <a:noFill/>
          </a:ln>
        </p:spPr>
        <p:txBody>
          <a:bodyPr anchorCtr="0" anchor="t" bIns="21175" lIns="21175" spcFirstLastPara="1" rIns="21175" wrap="square" tIns="21175">
            <a:noAutofit/>
          </a:bodyPr>
          <a:lstStyle>
            <a:lvl1pPr indent="0" lvl="0" marL="0" marR="0" rtl="0" algn="ctr">
              <a:lnSpc>
                <a:spcPct val="100000"/>
              </a:lnSpc>
              <a:spcBef>
                <a:spcPts val="0"/>
              </a:spcBef>
              <a:spcAft>
                <a:spcPts val="0"/>
              </a:spcAft>
              <a:buClr>
                <a:srgbClr val="000000"/>
              </a:buClr>
              <a:buSzPts val="1000"/>
              <a:buFont typeface="Gill Sans"/>
              <a:buNone/>
              <a:defRPr b="0" i="0" sz="1000" u="none" cap="none" strike="noStrike">
                <a:solidFill>
                  <a:srgbClr val="000000"/>
                </a:solidFill>
                <a:latin typeface="Gill Sans"/>
                <a:ea typeface="Gill Sans"/>
                <a:cs typeface="Gill Sans"/>
                <a:sym typeface="Gill Sans"/>
              </a:defRPr>
            </a:lvl1pPr>
            <a:lvl2pPr indent="0" lvl="1" marL="0" marR="0" rtl="0" algn="ctr">
              <a:lnSpc>
                <a:spcPct val="100000"/>
              </a:lnSpc>
              <a:spcBef>
                <a:spcPts val="0"/>
              </a:spcBef>
              <a:spcAft>
                <a:spcPts val="0"/>
              </a:spcAft>
              <a:buClr>
                <a:srgbClr val="000000"/>
              </a:buClr>
              <a:buSzPts val="1000"/>
              <a:buFont typeface="Gill Sans"/>
              <a:buNone/>
              <a:defRPr b="0" i="0" sz="1000" u="none" cap="none" strike="noStrike">
                <a:solidFill>
                  <a:srgbClr val="000000"/>
                </a:solidFill>
                <a:latin typeface="Gill Sans"/>
                <a:ea typeface="Gill Sans"/>
                <a:cs typeface="Gill Sans"/>
                <a:sym typeface="Gill Sans"/>
              </a:defRPr>
            </a:lvl2pPr>
            <a:lvl3pPr indent="0" lvl="2" marL="0" marR="0" rtl="0" algn="ctr">
              <a:lnSpc>
                <a:spcPct val="100000"/>
              </a:lnSpc>
              <a:spcBef>
                <a:spcPts val="0"/>
              </a:spcBef>
              <a:spcAft>
                <a:spcPts val="0"/>
              </a:spcAft>
              <a:buClr>
                <a:srgbClr val="000000"/>
              </a:buClr>
              <a:buSzPts val="1000"/>
              <a:buFont typeface="Gill Sans"/>
              <a:buNone/>
              <a:defRPr b="0" i="0" sz="1000" u="none" cap="none" strike="noStrike">
                <a:solidFill>
                  <a:srgbClr val="000000"/>
                </a:solidFill>
                <a:latin typeface="Gill Sans"/>
                <a:ea typeface="Gill Sans"/>
                <a:cs typeface="Gill Sans"/>
                <a:sym typeface="Gill Sans"/>
              </a:defRPr>
            </a:lvl3pPr>
            <a:lvl4pPr indent="0" lvl="3" marL="0" marR="0" rtl="0" algn="ctr">
              <a:lnSpc>
                <a:spcPct val="100000"/>
              </a:lnSpc>
              <a:spcBef>
                <a:spcPts val="0"/>
              </a:spcBef>
              <a:spcAft>
                <a:spcPts val="0"/>
              </a:spcAft>
              <a:buClr>
                <a:srgbClr val="000000"/>
              </a:buClr>
              <a:buSzPts val="1000"/>
              <a:buFont typeface="Gill Sans"/>
              <a:buNone/>
              <a:defRPr b="0" i="0" sz="1000" u="none" cap="none" strike="noStrike">
                <a:solidFill>
                  <a:srgbClr val="000000"/>
                </a:solidFill>
                <a:latin typeface="Gill Sans"/>
                <a:ea typeface="Gill Sans"/>
                <a:cs typeface="Gill Sans"/>
                <a:sym typeface="Gill Sans"/>
              </a:defRPr>
            </a:lvl4pPr>
            <a:lvl5pPr indent="0" lvl="4" marL="0" marR="0" rtl="0" algn="ctr">
              <a:lnSpc>
                <a:spcPct val="100000"/>
              </a:lnSpc>
              <a:spcBef>
                <a:spcPts val="0"/>
              </a:spcBef>
              <a:spcAft>
                <a:spcPts val="0"/>
              </a:spcAft>
              <a:buClr>
                <a:srgbClr val="000000"/>
              </a:buClr>
              <a:buSzPts val="1000"/>
              <a:buFont typeface="Gill Sans"/>
              <a:buNone/>
              <a:defRPr b="0" i="0" sz="1000" u="none" cap="none" strike="noStrike">
                <a:solidFill>
                  <a:srgbClr val="000000"/>
                </a:solidFill>
                <a:latin typeface="Gill Sans"/>
                <a:ea typeface="Gill Sans"/>
                <a:cs typeface="Gill Sans"/>
                <a:sym typeface="Gill Sans"/>
              </a:defRPr>
            </a:lvl5pPr>
            <a:lvl6pPr indent="0" lvl="5" marL="0" marR="0" rtl="0" algn="ctr">
              <a:lnSpc>
                <a:spcPct val="100000"/>
              </a:lnSpc>
              <a:spcBef>
                <a:spcPts val="0"/>
              </a:spcBef>
              <a:spcAft>
                <a:spcPts val="0"/>
              </a:spcAft>
              <a:buClr>
                <a:srgbClr val="000000"/>
              </a:buClr>
              <a:buSzPts val="1000"/>
              <a:buFont typeface="Gill Sans"/>
              <a:buNone/>
              <a:defRPr b="0" i="0" sz="1000" u="none" cap="none" strike="noStrike">
                <a:solidFill>
                  <a:srgbClr val="000000"/>
                </a:solidFill>
                <a:latin typeface="Gill Sans"/>
                <a:ea typeface="Gill Sans"/>
                <a:cs typeface="Gill Sans"/>
                <a:sym typeface="Gill Sans"/>
              </a:defRPr>
            </a:lvl6pPr>
            <a:lvl7pPr indent="0" lvl="6" marL="0" marR="0" rtl="0" algn="ctr">
              <a:lnSpc>
                <a:spcPct val="100000"/>
              </a:lnSpc>
              <a:spcBef>
                <a:spcPts val="0"/>
              </a:spcBef>
              <a:spcAft>
                <a:spcPts val="0"/>
              </a:spcAft>
              <a:buClr>
                <a:srgbClr val="000000"/>
              </a:buClr>
              <a:buSzPts val="1000"/>
              <a:buFont typeface="Gill Sans"/>
              <a:buNone/>
              <a:defRPr b="0" i="0" sz="1000" u="none" cap="none" strike="noStrike">
                <a:solidFill>
                  <a:srgbClr val="000000"/>
                </a:solidFill>
                <a:latin typeface="Gill Sans"/>
                <a:ea typeface="Gill Sans"/>
                <a:cs typeface="Gill Sans"/>
                <a:sym typeface="Gill Sans"/>
              </a:defRPr>
            </a:lvl7pPr>
            <a:lvl8pPr indent="0" lvl="7" marL="0" marR="0" rtl="0" algn="ctr">
              <a:lnSpc>
                <a:spcPct val="100000"/>
              </a:lnSpc>
              <a:spcBef>
                <a:spcPts val="0"/>
              </a:spcBef>
              <a:spcAft>
                <a:spcPts val="0"/>
              </a:spcAft>
              <a:buClr>
                <a:srgbClr val="000000"/>
              </a:buClr>
              <a:buSzPts val="1000"/>
              <a:buFont typeface="Gill Sans"/>
              <a:buNone/>
              <a:defRPr b="0" i="0" sz="1000" u="none" cap="none" strike="noStrike">
                <a:solidFill>
                  <a:srgbClr val="000000"/>
                </a:solidFill>
                <a:latin typeface="Gill Sans"/>
                <a:ea typeface="Gill Sans"/>
                <a:cs typeface="Gill Sans"/>
                <a:sym typeface="Gill Sans"/>
              </a:defRPr>
            </a:lvl8pPr>
            <a:lvl9pPr indent="0" lvl="8" marL="0" marR="0" rtl="0" algn="ctr">
              <a:lnSpc>
                <a:spcPct val="100000"/>
              </a:lnSpc>
              <a:spcBef>
                <a:spcPts val="0"/>
              </a:spcBef>
              <a:spcAft>
                <a:spcPts val="0"/>
              </a:spcAft>
              <a:buClr>
                <a:srgbClr val="000000"/>
              </a:buClr>
              <a:buSzPts val="1000"/>
              <a:buFont typeface="Gill Sans"/>
              <a:buNone/>
              <a:defRPr b="0" i="0" sz="1000" u="none" cap="none" strike="noStrike">
                <a:solidFill>
                  <a:srgbClr val="000000"/>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GB"/>
              <a:t>‹#›</a:t>
            </a:fld>
            <a:endParaRPr sz="1400">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theme" Target="../theme/theme2.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9E9E9E">
            <a:alpha val="0"/>
          </a:srgbClr>
        </a:soli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44">
          <p15:clr>
            <a:srgbClr val="F06B4A"/>
          </p15:clr>
        </p15:guide>
        <p15:guide id="2" orient="horz" pos="144">
          <p15:clr>
            <a:srgbClr val="F06B4A"/>
          </p15:clr>
        </p15:guide>
        <p15:guide id="3" orient="horz" pos="3096">
          <p15:clr>
            <a:srgbClr val="F06B4A"/>
          </p15:clr>
        </p15:guide>
        <p15:guide id="4" pos="5619">
          <p15:clr>
            <a:srgbClr val="F06B4A"/>
          </p15:clr>
        </p15:guide>
        <p15:guide id="5" orient="horz" pos="1620">
          <p15:clr>
            <a:srgbClr val="F06B4A"/>
          </p15:clr>
        </p15:guide>
        <p15:guide id="6" pos="2880">
          <p15:clr>
            <a:srgbClr val="F06B4A"/>
          </p15:clr>
        </p15:guide>
        <p15:guide id="7" pos="3024">
          <p15:clr>
            <a:srgbClr val="F06B4A"/>
          </p15:clr>
        </p15:guide>
        <p15:guide id="8" pos="2736">
          <p15:clr>
            <a:srgbClr val="F06B4A"/>
          </p15:clr>
        </p15:guide>
        <p15:guide id="9" pos="288">
          <p15:clr>
            <a:srgbClr val="F06B4A"/>
          </p15:clr>
        </p15:guide>
        <p15:guide id="10" orient="horz" pos="792">
          <p15:clr>
            <a:srgbClr val="F06B4A"/>
          </p15:clr>
        </p15:guide>
        <p15:guide id="11" pos="5472">
          <p15:clr>
            <a:srgbClr val="F06B4A"/>
          </p15:clr>
        </p15:guide>
        <p15:guide id="12" orient="horz" pos="288">
          <p15:clr>
            <a:srgbClr val="F06B4A"/>
          </p15:clr>
        </p15:guide>
        <p15:guide id="13" orient="horz" pos="2952">
          <p15:clr>
            <a:srgbClr val="F06B4A"/>
          </p15:clr>
        </p15:guide>
        <p15:guide id="14" pos="2021">
          <p15:clr>
            <a:srgbClr val="F06B4A"/>
          </p15:clr>
        </p15:guide>
        <p15:guide id="15" pos="3747">
          <p15:clr>
            <a:srgbClr val="F06B4A"/>
          </p15:clr>
        </p15:guide>
        <p15:guide id="16" pos="2160">
          <p15:clr>
            <a:srgbClr val="F06B4A"/>
          </p15:clr>
        </p15:guide>
        <p15:guide id="17" pos="1882">
          <p15:clr>
            <a:srgbClr val="F06B4A"/>
          </p15:clr>
        </p15:guide>
        <p15:guide id="18" pos="3890">
          <p15:clr>
            <a:srgbClr val="F06B4A"/>
          </p15:clr>
        </p15:guide>
        <p15:guide id="19" pos="3600">
          <p15:clr>
            <a:srgbClr val="F06B4A"/>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8.jp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hyperlink" Target="https://forms.gle/H6jd9sefd2AfTSS3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mailto:servicedesign@barnardos.org.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0"/>
          <p:cNvSpPr/>
          <p:nvPr/>
        </p:nvSpPr>
        <p:spPr>
          <a:xfrm>
            <a:off x="0" y="0"/>
            <a:ext cx="9144000" cy="5143500"/>
          </a:xfrm>
          <a:prstGeom prst="rect">
            <a:avLst/>
          </a:prstGeom>
          <a:solidFill>
            <a:srgbClr val="7FB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0"/>
          <p:cNvSpPr txBox="1"/>
          <p:nvPr/>
        </p:nvSpPr>
        <p:spPr>
          <a:xfrm>
            <a:off x="450000" y="414300"/>
            <a:ext cx="7292400" cy="3599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4800">
                <a:solidFill>
                  <a:schemeClr val="lt1"/>
                </a:solidFill>
                <a:latin typeface="Proxima Nova Semibold"/>
                <a:ea typeface="Proxima Nova Semibold"/>
                <a:cs typeface="Proxima Nova Semibold"/>
                <a:sym typeface="Proxima Nova Semibold"/>
              </a:rPr>
              <a:t>Session guide template</a:t>
            </a:r>
            <a:endParaRPr sz="4800">
              <a:solidFill>
                <a:schemeClr val="lt1"/>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t/>
            </a:r>
            <a:endParaRPr sz="3000">
              <a:solidFill>
                <a:schemeClr val="lt1"/>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rPr lang="en-GB" sz="2400">
                <a:solidFill>
                  <a:schemeClr val="lt1"/>
                </a:solidFill>
                <a:latin typeface="Proxima Nova"/>
                <a:ea typeface="Proxima Nova"/>
                <a:cs typeface="Proxima Nova"/>
                <a:sym typeface="Proxima Nova"/>
              </a:rPr>
              <a:t>Project name</a:t>
            </a:r>
            <a:endParaRPr sz="2400">
              <a:solidFill>
                <a:schemeClr val="lt1"/>
              </a:solidFill>
              <a:latin typeface="Proxima Nova"/>
              <a:ea typeface="Proxima Nova"/>
              <a:cs typeface="Proxima Nova"/>
              <a:sym typeface="Proxima Nova"/>
            </a:endParaRPr>
          </a:p>
          <a:p>
            <a:pPr indent="0" lvl="0" marL="0" rtl="0" algn="l">
              <a:spcBef>
                <a:spcPts val="0"/>
              </a:spcBef>
              <a:spcAft>
                <a:spcPts val="0"/>
              </a:spcAft>
              <a:buNone/>
            </a:pPr>
            <a:r>
              <a:rPr lang="en-GB" sz="2400">
                <a:solidFill>
                  <a:schemeClr val="lt1"/>
                </a:solidFill>
                <a:latin typeface="Proxima Nova"/>
                <a:ea typeface="Proxima Nova"/>
                <a:cs typeface="Proxima Nova"/>
                <a:sym typeface="Proxima Nova"/>
              </a:rPr>
              <a:t>Audience</a:t>
            </a:r>
            <a:endParaRPr sz="2400">
              <a:solidFill>
                <a:schemeClr val="lt1"/>
              </a:solidFill>
              <a:latin typeface="Proxima Nova"/>
              <a:ea typeface="Proxima Nova"/>
              <a:cs typeface="Proxima Nova"/>
              <a:sym typeface="Proxima Nova"/>
            </a:endParaRPr>
          </a:p>
          <a:p>
            <a:pPr indent="0" lvl="0" marL="0" rtl="0" algn="l">
              <a:spcBef>
                <a:spcPts val="0"/>
              </a:spcBef>
              <a:spcAft>
                <a:spcPts val="0"/>
              </a:spcAft>
              <a:buNone/>
            </a:pPr>
            <a:r>
              <a:rPr lang="en-GB" sz="2400">
                <a:solidFill>
                  <a:schemeClr val="lt1"/>
                </a:solidFill>
                <a:latin typeface="Proxima Nova"/>
                <a:ea typeface="Proxima Nova"/>
                <a:cs typeface="Proxima Nova"/>
                <a:sym typeface="Proxima Nova"/>
              </a:rPr>
              <a:t>Timings</a:t>
            </a:r>
            <a:endParaRPr sz="2400">
              <a:solidFill>
                <a:schemeClr val="lt1"/>
              </a:solidFill>
              <a:latin typeface="Proxima Nova"/>
              <a:ea typeface="Proxima Nova"/>
              <a:cs typeface="Proxima Nova"/>
              <a:sym typeface="Proxima Nova"/>
            </a:endParaRPr>
          </a:p>
          <a:p>
            <a:pPr indent="0" lvl="0" marL="0" rtl="0" algn="l">
              <a:spcBef>
                <a:spcPts val="0"/>
              </a:spcBef>
              <a:spcAft>
                <a:spcPts val="0"/>
              </a:spcAft>
              <a:buNone/>
            </a:pPr>
            <a:r>
              <a:t/>
            </a:r>
            <a:endParaRPr sz="2400">
              <a:solidFill>
                <a:schemeClr val="lt1"/>
              </a:solidFill>
              <a:latin typeface="Proxima Nova"/>
              <a:ea typeface="Proxima Nova"/>
              <a:cs typeface="Proxima Nova"/>
              <a:sym typeface="Proxima Nova"/>
            </a:endParaRPr>
          </a:p>
          <a:p>
            <a:pPr indent="0" lvl="0" marL="0" rtl="0" algn="l">
              <a:spcBef>
                <a:spcPts val="0"/>
              </a:spcBef>
              <a:spcAft>
                <a:spcPts val="0"/>
              </a:spcAft>
              <a:buNone/>
            </a:pPr>
            <a:r>
              <a:rPr lang="en-GB" sz="2400">
                <a:solidFill>
                  <a:schemeClr val="lt1"/>
                </a:solidFill>
                <a:latin typeface="Proxima Nova"/>
                <a:ea typeface="Proxima Nova"/>
                <a:cs typeface="Proxima Nova"/>
                <a:sym typeface="Proxima Nova"/>
              </a:rPr>
              <a:t>Date</a:t>
            </a:r>
            <a:r>
              <a:rPr lang="en-GB" sz="2400">
                <a:solidFill>
                  <a:schemeClr val="lt1"/>
                </a:solidFill>
                <a:latin typeface="Proxima Nova Semibold"/>
                <a:ea typeface="Proxima Nova Semibold"/>
                <a:cs typeface="Proxima Nova Semibold"/>
                <a:sym typeface="Proxima Nova Semibold"/>
              </a:rPr>
              <a:t> </a:t>
            </a:r>
            <a:endParaRPr sz="2400">
              <a:solidFill>
                <a:schemeClr val="lt1"/>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t/>
            </a:r>
            <a:endParaRPr sz="3000">
              <a:solidFill>
                <a:schemeClr val="lt1"/>
              </a:solidFill>
              <a:latin typeface="Proxima Nova"/>
              <a:ea typeface="Proxima Nova"/>
              <a:cs typeface="Proxima Nova"/>
              <a:sym typeface="Proxima Nova"/>
            </a:endParaRPr>
          </a:p>
        </p:txBody>
      </p:sp>
      <p:sp>
        <p:nvSpPr>
          <p:cNvPr id="143" name="Google Shape;143;p30"/>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FFFFFF"/>
                </a:solidFill>
              </a:rPr>
              <a:t>barnardos.org.uk</a:t>
            </a:r>
            <a:endParaRPr sz="1200">
              <a:solidFill>
                <a:srgbClr val="FFFFFF"/>
              </a:solidFill>
              <a:latin typeface="Proxima Nova"/>
              <a:ea typeface="Proxima Nova"/>
              <a:cs typeface="Proxima Nova"/>
              <a:sym typeface="Proxima Nova"/>
            </a:endParaRPr>
          </a:p>
        </p:txBody>
      </p:sp>
      <p:pic>
        <p:nvPicPr>
          <p:cNvPr id="144" name="Google Shape;144;p30"/>
          <p:cNvPicPr preferRelativeResize="0"/>
          <p:nvPr/>
        </p:nvPicPr>
        <p:blipFill>
          <a:blip r:embed="rId3">
            <a:alphaModFix/>
          </a:blip>
          <a:stretch>
            <a:fillRect/>
          </a:stretch>
        </p:blipFill>
        <p:spPr>
          <a:xfrm>
            <a:off x="177500" y="4351225"/>
            <a:ext cx="1165749" cy="582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9"/>
          <p:cNvSpPr txBox="1"/>
          <p:nvPr/>
        </p:nvSpPr>
        <p:spPr>
          <a:xfrm>
            <a:off x="1174175" y="5240725"/>
            <a:ext cx="51138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7FBA00"/>
              </a:solidFill>
              <a:latin typeface="Proxima Nova"/>
              <a:ea typeface="Proxima Nova"/>
              <a:cs typeface="Proxima Nova"/>
              <a:sym typeface="Proxima Nova"/>
            </a:endParaRPr>
          </a:p>
        </p:txBody>
      </p:sp>
      <p:sp>
        <p:nvSpPr>
          <p:cNvPr id="214" name="Google Shape;214;p39"/>
          <p:cNvSpPr txBox="1"/>
          <p:nvPr/>
        </p:nvSpPr>
        <p:spPr>
          <a:xfrm>
            <a:off x="450000" y="450000"/>
            <a:ext cx="8107200" cy="4464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200">
                <a:solidFill>
                  <a:srgbClr val="E86C00"/>
                </a:solidFill>
                <a:latin typeface="Proxima Nova"/>
                <a:ea typeface="Proxima Nova"/>
                <a:cs typeface="Proxima Nova"/>
                <a:sym typeface="Proxima Nova"/>
              </a:rPr>
              <a:t>General guidance for session design</a:t>
            </a:r>
            <a:endParaRPr sz="1200">
              <a:solidFill>
                <a:srgbClr val="E86C00"/>
              </a:solidFill>
              <a:latin typeface="Proxima Nova"/>
              <a:ea typeface="Proxima Nova"/>
              <a:cs typeface="Proxima Nova"/>
              <a:sym typeface="Proxima Nova"/>
            </a:endParaRPr>
          </a:p>
          <a:p>
            <a:pPr indent="0" lvl="0" marL="0" rtl="0" algn="l">
              <a:spcBef>
                <a:spcPts val="0"/>
              </a:spcBef>
              <a:spcAft>
                <a:spcPts val="0"/>
              </a:spcAft>
              <a:buNone/>
            </a:pPr>
            <a:r>
              <a:rPr lang="en-GB" sz="2400">
                <a:solidFill>
                  <a:srgbClr val="434343"/>
                </a:solidFill>
                <a:latin typeface="Proxima Nova Semibold"/>
                <a:ea typeface="Proxima Nova Semibold"/>
                <a:cs typeface="Proxima Nova Semibold"/>
                <a:sym typeface="Proxima Nova Semibold"/>
              </a:rPr>
              <a:t>Setting up the room on the day</a:t>
            </a:r>
            <a:endParaRPr sz="2400">
              <a:solidFill>
                <a:srgbClr val="434343"/>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t/>
            </a:r>
            <a:endParaRPr sz="1200">
              <a:solidFill>
                <a:srgbClr val="434343"/>
              </a:solidFill>
              <a:latin typeface="Proxima Nova Semibold"/>
              <a:ea typeface="Proxima Nova Semibold"/>
              <a:cs typeface="Proxima Nova Semibold"/>
              <a:sym typeface="Proxima Nova Semibold"/>
            </a:endParaRPr>
          </a:p>
          <a:p>
            <a:pPr indent="-317500" lvl="0" marL="457200" rtl="0" algn="l">
              <a:lnSpc>
                <a:spcPct val="100000"/>
              </a:lnSpc>
              <a:spcBef>
                <a:spcPts val="0"/>
              </a:spcBef>
              <a:spcAft>
                <a:spcPts val="0"/>
              </a:spcAft>
              <a:buClr>
                <a:srgbClr val="434343"/>
              </a:buClr>
              <a:buSzPts val="1400"/>
              <a:buFont typeface="Proxima Nova"/>
              <a:buChar char="●"/>
            </a:pPr>
            <a:r>
              <a:rPr lang="en-GB">
                <a:solidFill>
                  <a:srgbClr val="434343"/>
                </a:solidFill>
                <a:highlight>
                  <a:schemeClr val="lt1"/>
                </a:highlight>
                <a:latin typeface="Proxima Nova"/>
                <a:ea typeface="Proxima Nova"/>
                <a:cs typeface="Proxima Nova"/>
                <a:sym typeface="Proxima Nova"/>
              </a:rPr>
              <a:t>Check the room is laid out appropriately for the group; it will enable conversations to be had, space to be alone and there is enough space to move around </a:t>
            </a:r>
            <a:endParaRPr>
              <a:solidFill>
                <a:srgbClr val="434343"/>
              </a:solidFill>
              <a:highlight>
                <a:schemeClr val="lt1"/>
              </a:highlight>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rgbClr val="434343"/>
              </a:solidFill>
              <a:highlight>
                <a:schemeClr val="lt1"/>
              </a:highlight>
              <a:latin typeface="Proxima Nova"/>
              <a:ea typeface="Proxima Nova"/>
              <a:cs typeface="Proxima Nova"/>
              <a:sym typeface="Proxima Nova"/>
            </a:endParaRPr>
          </a:p>
          <a:p>
            <a:pPr indent="-317500" lvl="0" marL="457200" rtl="0" algn="l">
              <a:lnSpc>
                <a:spcPct val="100000"/>
              </a:lnSpc>
              <a:spcBef>
                <a:spcPts val="0"/>
              </a:spcBef>
              <a:spcAft>
                <a:spcPts val="0"/>
              </a:spcAft>
              <a:buClr>
                <a:srgbClr val="434343"/>
              </a:buClr>
              <a:buSzPts val="1400"/>
              <a:buFont typeface="Proxima Nova"/>
              <a:buChar char="●"/>
            </a:pPr>
            <a:r>
              <a:rPr lang="en-GB">
                <a:solidFill>
                  <a:srgbClr val="434343"/>
                </a:solidFill>
                <a:highlight>
                  <a:schemeClr val="lt1"/>
                </a:highlight>
                <a:latin typeface="Proxima Nova"/>
                <a:ea typeface="Proxima Nova"/>
                <a:cs typeface="Proxima Nova"/>
                <a:sym typeface="Proxima Nova"/>
              </a:rPr>
              <a:t>Have a table with a roll of sticky labels (to write name) </a:t>
            </a:r>
            <a:endParaRPr>
              <a:solidFill>
                <a:srgbClr val="434343"/>
              </a:solidFill>
              <a:highlight>
                <a:schemeClr val="lt1"/>
              </a:highlight>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rgbClr val="434343"/>
              </a:solidFill>
              <a:highlight>
                <a:schemeClr val="lt1"/>
              </a:highlight>
              <a:latin typeface="Proxima Nova"/>
              <a:ea typeface="Proxima Nova"/>
              <a:cs typeface="Proxima Nova"/>
              <a:sym typeface="Proxima Nova"/>
            </a:endParaRPr>
          </a:p>
          <a:p>
            <a:pPr indent="-317500" lvl="0" marL="457200" rtl="0" algn="l">
              <a:lnSpc>
                <a:spcPct val="100000"/>
              </a:lnSpc>
              <a:spcBef>
                <a:spcPts val="0"/>
              </a:spcBef>
              <a:spcAft>
                <a:spcPts val="0"/>
              </a:spcAft>
              <a:buClr>
                <a:srgbClr val="434343"/>
              </a:buClr>
              <a:buSzPts val="1400"/>
              <a:buFont typeface="Proxima Nova"/>
              <a:buChar char="●"/>
            </a:pPr>
            <a:r>
              <a:rPr lang="en-GB">
                <a:solidFill>
                  <a:srgbClr val="434343"/>
                </a:solidFill>
                <a:highlight>
                  <a:schemeClr val="lt1"/>
                </a:highlight>
                <a:latin typeface="Proxima Nova"/>
                <a:ea typeface="Proxima Nova"/>
                <a:cs typeface="Proxima Nova"/>
                <a:sym typeface="Proxima Nova"/>
              </a:rPr>
              <a:t>Test any technology you will need to use (e.g. microphone; screen; any recording equipment)</a:t>
            </a:r>
            <a:endParaRPr>
              <a:solidFill>
                <a:srgbClr val="434343"/>
              </a:solidFill>
              <a:highlight>
                <a:schemeClr val="lt1"/>
              </a:highlight>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rgbClr val="434343"/>
              </a:solidFill>
              <a:highlight>
                <a:schemeClr val="lt1"/>
              </a:highlight>
              <a:latin typeface="Proxima Nova"/>
              <a:ea typeface="Proxima Nova"/>
              <a:cs typeface="Proxima Nova"/>
              <a:sym typeface="Proxima Nova"/>
            </a:endParaRPr>
          </a:p>
          <a:p>
            <a:pPr indent="-317500" lvl="0" marL="457200" rtl="0" algn="l">
              <a:lnSpc>
                <a:spcPct val="100000"/>
              </a:lnSpc>
              <a:spcBef>
                <a:spcPts val="0"/>
              </a:spcBef>
              <a:spcAft>
                <a:spcPts val="0"/>
              </a:spcAft>
              <a:buClr>
                <a:srgbClr val="434343"/>
              </a:buClr>
              <a:buSzPts val="1400"/>
              <a:buFont typeface="Proxima Nova"/>
              <a:buChar char="●"/>
            </a:pPr>
            <a:r>
              <a:rPr lang="en-GB">
                <a:solidFill>
                  <a:srgbClr val="434343"/>
                </a:solidFill>
                <a:highlight>
                  <a:schemeClr val="lt1"/>
                </a:highlight>
                <a:latin typeface="Proxima Nova"/>
                <a:ea typeface="Proxima Nova"/>
                <a:cs typeface="Proxima Nova"/>
                <a:sym typeface="Proxima Nova"/>
              </a:rPr>
              <a:t>All material (flip charts, pens, lego, play do and paper) are set up </a:t>
            </a:r>
            <a:endParaRPr>
              <a:solidFill>
                <a:srgbClr val="434343"/>
              </a:solidFill>
              <a:highlight>
                <a:schemeClr val="lt1"/>
              </a:highlight>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rgbClr val="434343"/>
              </a:solidFill>
              <a:highlight>
                <a:schemeClr val="lt1"/>
              </a:highlight>
              <a:latin typeface="Proxima Nova"/>
              <a:ea typeface="Proxima Nova"/>
              <a:cs typeface="Proxima Nova"/>
              <a:sym typeface="Proxima Nova"/>
            </a:endParaRPr>
          </a:p>
          <a:p>
            <a:pPr indent="-317500" lvl="0" marL="457200" rtl="0" algn="l">
              <a:lnSpc>
                <a:spcPct val="100000"/>
              </a:lnSpc>
              <a:spcBef>
                <a:spcPts val="0"/>
              </a:spcBef>
              <a:spcAft>
                <a:spcPts val="0"/>
              </a:spcAft>
              <a:buClr>
                <a:srgbClr val="434343"/>
              </a:buClr>
              <a:buSzPts val="1400"/>
              <a:buFont typeface="Proxima Nova"/>
              <a:buChar char="●"/>
            </a:pPr>
            <a:r>
              <a:rPr lang="en-GB">
                <a:solidFill>
                  <a:srgbClr val="434343"/>
                </a:solidFill>
                <a:highlight>
                  <a:schemeClr val="lt1"/>
                </a:highlight>
                <a:latin typeface="Proxima Nova"/>
                <a:ea typeface="Proxima Nova"/>
                <a:cs typeface="Proxima Nova"/>
                <a:sym typeface="Proxima Nova"/>
              </a:rPr>
              <a:t>Sweets and fidget toys are on tables </a:t>
            </a:r>
            <a:endParaRPr>
              <a:solidFill>
                <a:srgbClr val="434343"/>
              </a:solidFill>
              <a:highlight>
                <a:schemeClr val="lt1"/>
              </a:highlight>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rgbClr val="434343"/>
              </a:solidFill>
              <a:highlight>
                <a:schemeClr val="lt1"/>
              </a:highlight>
              <a:latin typeface="Proxima Nova"/>
              <a:ea typeface="Proxima Nova"/>
              <a:cs typeface="Proxima Nova"/>
              <a:sym typeface="Proxima Nova"/>
            </a:endParaRPr>
          </a:p>
          <a:p>
            <a:pPr indent="-317500" lvl="0" marL="457200" rtl="0" algn="l">
              <a:lnSpc>
                <a:spcPct val="100000"/>
              </a:lnSpc>
              <a:spcBef>
                <a:spcPts val="0"/>
              </a:spcBef>
              <a:spcAft>
                <a:spcPts val="0"/>
              </a:spcAft>
              <a:buClr>
                <a:srgbClr val="434343"/>
              </a:buClr>
              <a:buSzPts val="1400"/>
              <a:buFont typeface="Proxima Nova"/>
              <a:buChar char="●"/>
            </a:pPr>
            <a:r>
              <a:rPr lang="en-GB">
                <a:solidFill>
                  <a:srgbClr val="434343"/>
                </a:solidFill>
                <a:highlight>
                  <a:schemeClr val="lt1"/>
                </a:highlight>
                <a:latin typeface="Proxima Nova"/>
                <a:ea typeface="Proxima Nova"/>
                <a:cs typeface="Proxima Nova"/>
                <a:sym typeface="Proxima Nova"/>
              </a:rPr>
              <a:t>All other materials ready to go</a:t>
            </a:r>
            <a:endParaRPr>
              <a:solidFill>
                <a:srgbClr val="434343"/>
              </a:solidFill>
              <a:highlight>
                <a:schemeClr val="lt1"/>
              </a:highlight>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rgbClr val="434343"/>
              </a:solidFill>
              <a:highlight>
                <a:schemeClr val="lt1"/>
              </a:highlight>
              <a:latin typeface="Proxima Nova"/>
              <a:ea typeface="Proxima Nova"/>
              <a:cs typeface="Proxima Nova"/>
              <a:sym typeface="Proxima Nova"/>
            </a:endParaRPr>
          </a:p>
          <a:p>
            <a:pPr indent="-317500" lvl="0" marL="457200" rtl="0" algn="l">
              <a:lnSpc>
                <a:spcPct val="100000"/>
              </a:lnSpc>
              <a:spcBef>
                <a:spcPts val="0"/>
              </a:spcBef>
              <a:spcAft>
                <a:spcPts val="0"/>
              </a:spcAft>
              <a:buClr>
                <a:srgbClr val="434343"/>
              </a:buClr>
              <a:buSzPts val="1400"/>
              <a:buFont typeface="Proxima Nova"/>
              <a:buChar char="●"/>
            </a:pPr>
            <a:r>
              <a:rPr lang="en-GB">
                <a:solidFill>
                  <a:srgbClr val="434343"/>
                </a:solidFill>
                <a:highlight>
                  <a:schemeClr val="lt1"/>
                </a:highlight>
                <a:latin typeface="Proxima Nova"/>
                <a:ea typeface="Proxima Nova"/>
                <a:cs typeface="Proxima Nova"/>
                <a:sym typeface="Proxima Nova"/>
              </a:rPr>
              <a:t>Food is ready at the right times</a:t>
            </a:r>
            <a:endParaRPr>
              <a:solidFill>
                <a:srgbClr val="434343"/>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200">
              <a:solidFill>
                <a:srgbClr val="E86C00"/>
              </a:solidFill>
              <a:latin typeface="Proxima Nova"/>
              <a:ea typeface="Proxima Nova"/>
              <a:cs typeface="Proxima Nova"/>
              <a:sym typeface="Proxima Nova"/>
            </a:endParaRPr>
          </a:p>
          <a:p>
            <a:pPr indent="0" lvl="0" marL="0" rtl="0" algn="l">
              <a:lnSpc>
                <a:spcPct val="100000"/>
              </a:lnSpc>
              <a:spcBef>
                <a:spcPts val="0"/>
              </a:spcBef>
              <a:spcAft>
                <a:spcPts val="1200"/>
              </a:spcAft>
              <a:buClr>
                <a:srgbClr val="000000"/>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p:txBody>
      </p:sp>
      <p:sp>
        <p:nvSpPr>
          <p:cNvPr id="215" name="Google Shape;215;p39"/>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7FBA00"/>
                </a:solidFill>
              </a:rPr>
              <a:t>barnardos.org.uk</a:t>
            </a:r>
            <a:endParaRPr sz="1200">
              <a:solidFill>
                <a:srgbClr val="7FBA00"/>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0"/>
          <p:cNvSpPr/>
          <p:nvPr/>
        </p:nvSpPr>
        <p:spPr>
          <a:xfrm>
            <a:off x="0" y="0"/>
            <a:ext cx="9144000" cy="5143500"/>
          </a:xfrm>
          <a:prstGeom prst="rect">
            <a:avLst/>
          </a:prstGeom>
          <a:solidFill>
            <a:srgbClr val="CC0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0"/>
          <p:cNvSpPr txBox="1"/>
          <p:nvPr/>
        </p:nvSpPr>
        <p:spPr>
          <a:xfrm>
            <a:off x="450000" y="2105850"/>
            <a:ext cx="7292400" cy="931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GB" sz="3000">
                <a:solidFill>
                  <a:schemeClr val="lt1"/>
                </a:solidFill>
                <a:latin typeface="Proxima Nova Semibold"/>
                <a:ea typeface="Proxima Nova Semibold"/>
                <a:cs typeface="Proxima Nova Semibold"/>
                <a:sym typeface="Proxima Nova Semibold"/>
              </a:rPr>
              <a:t>Session agenda</a:t>
            </a:r>
            <a:endParaRPr sz="3000">
              <a:solidFill>
                <a:schemeClr val="lt1"/>
              </a:solidFill>
              <a:latin typeface="Proxima Nova"/>
              <a:ea typeface="Proxima Nova"/>
              <a:cs typeface="Proxima Nova"/>
              <a:sym typeface="Proxima Nova"/>
            </a:endParaRPr>
          </a:p>
        </p:txBody>
      </p:sp>
      <p:sp>
        <p:nvSpPr>
          <p:cNvPr id="222" name="Google Shape;222;p40"/>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FFFFFF"/>
                </a:solidFill>
              </a:rPr>
              <a:t>barnardos.org.uk</a:t>
            </a:r>
            <a:endParaRPr sz="1200">
              <a:solidFill>
                <a:srgbClr val="FFFFFF"/>
              </a:solidFill>
              <a:latin typeface="Proxima Nova"/>
              <a:ea typeface="Proxima Nova"/>
              <a:cs typeface="Proxima Nova"/>
              <a:sym typeface="Proxima Nova"/>
            </a:endParaRPr>
          </a:p>
        </p:txBody>
      </p:sp>
      <p:pic>
        <p:nvPicPr>
          <p:cNvPr id="223" name="Google Shape;223;p40"/>
          <p:cNvPicPr preferRelativeResize="0"/>
          <p:nvPr/>
        </p:nvPicPr>
        <p:blipFill>
          <a:blip r:embed="rId3">
            <a:alphaModFix/>
          </a:blip>
          <a:stretch>
            <a:fillRect/>
          </a:stretch>
        </p:blipFill>
        <p:spPr>
          <a:xfrm>
            <a:off x="177500" y="4351225"/>
            <a:ext cx="1165749" cy="582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1"/>
          <p:cNvSpPr txBox="1"/>
          <p:nvPr/>
        </p:nvSpPr>
        <p:spPr>
          <a:xfrm>
            <a:off x="1174175" y="5240725"/>
            <a:ext cx="51138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7FBA00"/>
              </a:solidFill>
              <a:latin typeface="Proxima Nova"/>
              <a:ea typeface="Proxima Nova"/>
              <a:cs typeface="Proxima Nova"/>
              <a:sym typeface="Proxima Nova"/>
            </a:endParaRPr>
          </a:p>
        </p:txBody>
      </p:sp>
      <p:sp>
        <p:nvSpPr>
          <p:cNvPr id="229" name="Google Shape;229;p41"/>
          <p:cNvSpPr txBox="1"/>
          <p:nvPr/>
        </p:nvSpPr>
        <p:spPr>
          <a:xfrm>
            <a:off x="450000" y="450000"/>
            <a:ext cx="7518600" cy="4464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200">
                <a:solidFill>
                  <a:srgbClr val="CC0070"/>
                </a:solidFill>
                <a:latin typeface="Proxima Nova"/>
                <a:ea typeface="Proxima Nova"/>
                <a:cs typeface="Proxima Nova"/>
                <a:sym typeface="Proxima Nova"/>
              </a:rPr>
              <a:t>Session Agenda</a:t>
            </a:r>
            <a:endParaRPr sz="1200">
              <a:solidFill>
                <a:srgbClr val="CC0070"/>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rgbClr val="434343"/>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rPr lang="en-GB" sz="1800">
                <a:solidFill>
                  <a:srgbClr val="CC0070"/>
                </a:solidFill>
                <a:latin typeface="Proxima Nova Semibold"/>
                <a:ea typeface="Proxima Nova Semibold"/>
                <a:cs typeface="Proxima Nova Semibold"/>
                <a:sym typeface="Proxima Nova Semibold"/>
              </a:rPr>
              <a:t>09:00 - 09:10:</a:t>
            </a:r>
            <a:r>
              <a:rPr lang="en-GB" sz="1800">
                <a:solidFill>
                  <a:srgbClr val="434343"/>
                </a:solidFill>
                <a:latin typeface="Proxima Nova Semibold"/>
                <a:ea typeface="Proxima Nova Semibold"/>
                <a:cs typeface="Proxima Nova Semibold"/>
                <a:sym typeface="Proxima Nova Semibold"/>
              </a:rPr>
              <a:t> </a:t>
            </a:r>
            <a:r>
              <a:rPr lang="en-GB" sz="1800">
                <a:solidFill>
                  <a:srgbClr val="434343"/>
                </a:solidFill>
                <a:latin typeface="Proxima Nova"/>
                <a:ea typeface="Proxima Nova"/>
                <a:cs typeface="Proxima Nova"/>
                <a:sym typeface="Proxima Nova"/>
              </a:rPr>
              <a:t>Introductions</a:t>
            </a:r>
            <a:endParaRPr sz="1800">
              <a:solidFill>
                <a:srgbClr val="434343"/>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800">
              <a:solidFill>
                <a:srgbClr val="434343"/>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rPr lang="en-GB" sz="1800">
                <a:solidFill>
                  <a:srgbClr val="CC0070"/>
                </a:solidFill>
                <a:highlight>
                  <a:srgbClr val="FFFF00"/>
                </a:highlight>
                <a:latin typeface="Proxima Nova Semibold"/>
                <a:ea typeface="Proxima Nova Semibold"/>
                <a:cs typeface="Proxima Nova Semibold"/>
                <a:sym typeface="Proxima Nova Semibold"/>
              </a:rPr>
              <a:t>09:10 - 10:00:</a:t>
            </a:r>
            <a:r>
              <a:rPr lang="en-GB" sz="1800">
                <a:solidFill>
                  <a:srgbClr val="434343"/>
                </a:solidFill>
                <a:highlight>
                  <a:srgbClr val="FFFF00"/>
                </a:highlight>
                <a:latin typeface="Proxima Nova Semibold"/>
                <a:ea typeface="Proxima Nova Semibold"/>
                <a:cs typeface="Proxima Nova Semibold"/>
                <a:sym typeface="Proxima Nova Semibold"/>
              </a:rPr>
              <a:t> </a:t>
            </a:r>
            <a:r>
              <a:rPr lang="en-GB" sz="1800">
                <a:solidFill>
                  <a:srgbClr val="434343"/>
                </a:solidFill>
                <a:highlight>
                  <a:srgbClr val="FFFF00"/>
                </a:highlight>
                <a:latin typeface="Proxima Nova"/>
                <a:ea typeface="Proxima Nova"/>
                <a:cs typeface="Proxima Nova"/>
                <a:sym typeface="Proxima Nova"/>
              </a:rPr>
              <a:t>Lorem ipsum sit dolor</a:t>
            </a:r>
            <a:endParaRPr sz="1800">
              <a:solidFill>
                <a:srgbClr val="434343"/>
              </a:solidFill>
              <a:highlight>
                <a:srgbClr val="FFFF00"/>
              </a:highlight>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800">
              <a:solidFill>
                <a:srgbClr val="434343"/>
              </a:solidFill>
              <a:highlight>
                <a:srgbClr val="FFFF00"/>
              </a:highlight>
              <a:latin typeface="Proxima Nova Semibold"/>
              <a:ea typeface="Proxima Nova Semibold"/>
              <a:cs typeface="Proxima Nova Semibold"/>
              <a:sym typeface="Proxima Nova Semibold"/>
            </a:endParaRPr>
          </a:p>
          <a:p>
            <a:pPr indent="0" lvl="0" marL="0" rtl="0" algn="l">
              <a:spcBef>
                <a:spcPts val="0"/>
              </a:spcBef>
              <a:spcAft>
                <a:spcPts val="0"/>
              </a:spcAft>
              <a:buClr>
                <a:schemeClr val="dk1"/>
              </a:buClr>
              <a:buSzPts val="1100"/>
              <a:buFont typeface="Arial"/>
              <a:buNone/>
            </a:pPr>
            <a:r>
              <a:rPr lang="en-GB" sz="1800">
                <a:solidFill>
                  <a:srgbClr val="CC0070"/>
                </a:solidFill>
                <a:highlight>
                  <a:srgbClr val="FFFF00"/>
                </a:highlight>
                <a:latin typeface="Proxima Nova Semibold"/>
                <a:ea typeface="Proxima Nova Semibold"/>
                <a:cs typeface="Proxima Nova Semibold"/>
                <a:sym typeface="Proxima Nova Semibold"/>
              </a:rPr>
              <a:t>10:00 - 11:00:</a:t>
            </a:r>
            <a:r>
              <a:rPr lang="en-GB" sz="1800">
                <a:solidFill>
                  <a:srgbClr val="434343"/>
                </a:solidFill>
                <a:highlight>
                  <a:srgbClr val="FFFF00"/>
                </a:highlight>
                <a:latin typeface="Proxima Nova Semibold"/>
                <a:ea typeface="Proxima Nova Semibold"/>
                <a:cs typeface="Proxima Nova Semibold"/>
                <a:sym typeface="Proxima Nova Semibold"/>
              </a:rPr>
              <a:t> </a:t>
            </a:r>
            <a:r>
              <a:rPr lang="en-GB" sz="1800">
                <a:solidFill>
                  <a:srgbClr val="434343"/>
                </a:solidFill>
                <a:highlight>
                  <a:srgbClr val="FFFF00"/>
                </a:highlight>
                <a:latin typeface="Proxima Nova"/>
                <a:ea typeface="Proxima Nova"/>
                <a:cs typeface="Proxima Nova"/>
                <a:sym typeface="Proxima Nova"/>
              </a:rPr>
              <a:t>Lorem ipsum sit dolor</a:t>
            </a:r>
            <a:endParaRPr sz="1800">
              <a:solidFill>
                <a:srgbClr val="434343"/>
              </a:solidFill>
              <a:highlight>
                <a:srgbClr val="FFFF00"/>
              </a:highlight>
              <a:latin typeface="Proxima Nova Semibold"/>
              <a:ea typeface="Proxima Nova Semibold"/>
              <a:cs typeface="Proxima Nova Semibold"/>
              <a:sym typeface="Proxima Nova Semibold"/>
            </a:endParaRPr>
          </a:p>
          <a:p>
            <a:pPr indent="0" lvl="0" marL="0" rtl="0" algn="l">
              <a:spcBef>
                <a:spcPts val="0"/>
              </a:spcBef>
              <a:spcAft>
                <a:spcPts val="0"/>
              </a:spcAft>
              <a:buClr>
                <a:schemeClr val="dk1"/>
              </a:buClr>
              <a:buSzPts val="1100"/>
              <a:buFont typeface="Arial"/>
              <a:buNone/>
            </a:pPr>
            <a:r>
              <a:t/>
            </a:r>
            <a:endParaRPr sz="1800">
              <a:solidFill>
                <a:srgbClr val="434343"/>
              </a:solidFill>
              <a:highlight>
                <a:srgbClr val="FFFF00"/>
              </a:highlight>
              <a:latin typeface="Proxima Nova Semibold"/>
              <a:ea typeface="Proxima Nova Semibold"/>
              <a:cs typeface="Proxima Nova Semibold"/>
              <a:sym typeface="Proxima Nova Semibold"/>
            </a:endParaRPr>
          </a:p>
          <a:p>
            <a:pPr indent="0" lvl="0" marL="0" rtl="0" algn="l">
              <a:spcBef>
                <a:spcPts val="0"/>
              </a:spcBef>
              <a:spcAft>
                <a:spcPts val="0"/>
              </a:spcAft>
              <a:buClr>
                <a:schemeClr val="dk1"/>
              </a:buClr>
              <a:buSzPts val="1100"/>
              <a:buFont typeface="Arial"/>
              <a:buNone/>
            </a:pPr>
            <a:r>
              <a:rPr lang="en-GB" sz="1800">
                <a:solidFill>
                  <a:srgbClr val="CC0070"/>
                </a:solidFill>
                <a:highlight>
                  <a:srgbClr val="FFFF00"/>
                </a:highlight>
                <a:latin typeface="Proxima Nova Semibold"/>
                <a:ea typeface="Proxima Nova Semibold"/>
                <a:cs typeface="Proxima Nova Semibold"/>
                <a:sym typeface="Proxima Nova Semibold"/>
              </a:rPr>
              <a:t>11:00 - 12:00:</a:t>
            </a:r>
            <a:r>
              <a:rPr lang="en-GB" sz="1800">
                <a:solidFill>
                  <a:srgbClr val="434343"/>
                </a:solidFill>
                <a:highlight>
                  <a:srgbClr val="FFFF00"/>
                </a:highlight>
                <a:latin typeface="Proxima Nova Semibold"/>
                <a:ea typeface="Proxima Nova Semibold"/>
                <a:cs typeface="Proxima Nova Semibold"/>
                <a:sym typeface="Proxima Nova Semibold"/>
              </a:rPr>
              <a:t> </a:t>
            </a:r>
            <a:r>
              <a:rPr lang="en-GB" sz="1800">
                <a:solidFill>
                  <a:srgbClr val="434343"/>
                </a:solidFill>
                <a:highlight>
                  <a:srgbClr val="FFFF00"/>
                </a:highlight>
                <a:latin typeface="Proxima Nova"/>
                <a:ea typeface="Proxima Nova"/>
                <a:cs typeface="Proxima Nova"/>
                <a:sym typeface="Proxima Nova"/>
              </a:rPr>
              <a:t>Lorem ipsum sit dolor</a:t>
            </a:r>
            <a:endParaRPr sz="1800">
              <a:solidFill>
                <a:srgbClr val="434343"/>
              </a:solidFill>
              <a:highlight>
                <a:srgbClr val="FFFF00"/>
              </a:highlight>
              <a:latin typeface="Proxima Nova Semibold"/>
              <a:ea typeface="Proxima Nova Semibold"/>
              <a:cs typeface="Proxima Nova Semibold"/>
              <a:sym typeface="Proxima Nova Semibold"/>
            </a:endParaRPr>
          </a:p>
          <a:p>
            <a:pPr indent="0" lvl="0" marL="0" rtl="0" algn="l">
              <a:spcBef>
                <a:spcPts val="0"/>
              </a:spcBef>
              <a:spcAft>
                <a:spcPts val="0"/>
              </a:spcAft>
              <a:buClr>
                <a:schemeClr val="dk1"/>
              </a:buClr>
              <a:buSzPts val="1100"/>
              <a:buFont typeface="Arial"/>
              <a:buNone/>
            </a:pPr>
            <a:r>
              <a:t/>
            </a:r>
            <a:endParaRPr sz="1800">
              <a:solidFill>
                <a:srgbClr val="434343"/>
              </a:solidFill>
              <a:highlight>
                <a:srgbClr val="FFFF00"/>
              </a:highlight>
              <a:latin typeface="Proxima Nova Semibold"/>
              <a:ea typeface="Proxima Nova Semibold"/>
              <a:cs typeface="Proxima Nova Semibold"/>
              <a:sym typeface="Proxima Nova Semibold"/>
            </a:endParaRPr>
          </a:p>
          <a:p>
            <a:pPr indent="0" lvl="0" marL="0" rtl="0" algn="l">
              <a:spcBef>
                <a:spcPts val="0"/>
              </a:spcBef>
              <a:spcAft>
                <a:spcPts val="0"/>
              </a:spcAft>
              <a:buClr>
                <a:schemeClr val="dk1"/>
              </a:buClr>
              <a:buSzPts val="1100"/>
              <a:buFont typeface="Arial"/>
              <a:buNone/>
            </a:pPr>
            <a:r>
              <a:rPr lang="en-GB" sz="1800">
                <a:solidFill>
                  <a:srgbClr val="CC0070"/>
                </a:solidFill>
                <a:highlight>
                  <a:srgbClr val="FFFF00"/>
                </a:highlight>
                <a:latin typeface="Proxima Nova Semibold"/>
                <a:ea typeface="Proxima Nova Semibold"/>
                <a:cs typeface="Proxima Nova Semibold"/>
                <a:sym typeface="Proxima Nova Semibold"/>
              </a:rPr>
              <a:t>12:00 - 14:00:</a:t>
            </a:r>
            <a:r>
              <a:rPr lang="en-GB" sz="1800">
                <a:solidFill>
                  <a:srgbClr val="434343"/>
                </a:solidFill>
                <a:highlight>
                  <a:srgbClr val="FFFF00"/>
                </a:highlight>
                <a:latin typeface="Proxima Nova Semibold"/>
                <a:ea typeface="Proxima Nova Semibold"/>
                <a:cs typeface="Proxima Nova Semibold"/>
                <a:sym typeface="Proxima Nova Semibold"/>
              </a:rPr>
              <a:t> </a:t>
            </a:r>
            <a:r>
              <a:rPr lang="en-GB" sz="1800">
                <a:solidFill>
                  <a:srgbClr val="434343"/>
                </a:solidFill>
                <a:highlight>
                  <a:srgbClr val="FFFF00"/>
                </a:highlight>
                <a:latin typeface="Proxima Nova"/>
                <a:ea typeface="Proxima Nova"/>
                <a:cs typeface="Proxima Nova"/>
                <a:sym typeface="Proxima Nova"/>
              </a:rPr>
              <a:t>Lorem ipsum sit dolor</a:t>
            </a:r>
            <a:endParaRPr sz="1800">
              <a:solidFill>
                <a:srgbClr val="434343"/>
              </a:solidFill>
              <a:highlight>
                <a:srgbClr val="FFFF00"/>
              </a:highlight>
              <a:latin typeface="Proxima Nova Semibold"/>
              <a:ea typeface="Proxima Nova Semibold"/>
              <a:cs typeface="Proxima Nova Semibold"/>
              <a:sym typeface="Proxima Nova Semibold"/>
            </a:endParaRPr>
          </a:p>
          <a:p>
            <a:pPr indent="0" lvl="0" marL="0" rtl="0" algn="l">
              <a:spcBef>
                <a:spcPts val="0"/>
              </a:spcBef>
              <a:spcAft>
                <a:spcPts val="0"/>
              </a:spcAft>
              <a:buClr>
                <a:schemeClr val="dk1"/>
              </a:buClr>
              <a:buSzPts val="1100"/>
              <a:buFont typeface="Arial"/>
              <a:buNone/>
            </a:pPr>
            <a:r>
              <a:t/>
            </a:r>
            <a:endParaRPr sz="1800">
              <a:solidFill>
                <a:srgbClr val="434343"/>
              </a:solidFill>
              <a:highlight>
                <a:srgbClr val="FFFF00"/>
              </a:highlight>
              <a:latin typeface="Proxima Nova Semibold"/>
              <a:ea typeface="Proxima Nova Semibold"/>
              <a:cs typeface="Proxima Nova Semibold"/>
              <a:sym typeface="Proxima Nova Semibold"/>
            </a:endParaRPr>
          </a:p>
          <a:p>
            <a:pPr indent="0" lvl="0" marL="0" rtl="0" algn="l">
              <a:spcBef>
                <a:spcPts val="0"/>
              </a:spcBef>
              <a:spcAft>
                <a:spcPts val="0"/>
              </a:spcAft>
              <a:buClr>
                <a:schemeClr val="dk1"/>
              </a:buClr>
              <a:buSzPts val="1100"/>
              <a:buFont typeface="Arial"/>
              <a:buNone/>
            </a:pPr>
            <a:r>
              <a:rPr lang="en-GB" sz="1800">
                <a:solidFill>
                  <a:srgbClr val="CC0070"/>
                </a:solidFill>
                <a:highlight>
                  <a:srgbClr val="FFFF00"/>
                </a:highlight>
                <a:latin typeface="Proxima Nova Semibold"/>
                <a:ea typeface="Proxima Nova Semibold"/>
                <a:cs typeface="Proxima Nova Semibold"/>
                <a:sym typeface="Proxima Nova Semibold"/>
              </a:rPr>
              <a:t>14:00 - 16:00:</a:t>
            </a:r>
            <a:r>
              <a:rPr lang="en-GB" sz="1800">
                <a:solidFill>
                  <a:srgbClr val="434343"/>
                </a:solidFill>
                <a:highlight>
                  <a:srgbClr val="FFFF00"/>
                </a:highlight>
                <a:latin typeface="Proxima Nova Semibold"/>
                <a:ea typeface="Proxima Nova Semibold"/>
                <a:cs typeface="Proxima Nova Semibold"/>
                <a:sym typeface="Proxima Nova Semibold"/>
              </a:rPr>
              <a:t> </a:t>
            </a:r>
            <a:r>
              <a:rPr lang="en-GB" sz="1800">
                <a:solidFill>
                  <a:srgbClr val="434343"/>
                </a:solidFill>
                <a:highlight>
                  <a:srgbClr val="FFFF00"/>
                </a:highlight>
                <a:latin typeface="Proxima Nova"/>
                <a:ea typeface="Proxima Nova"/>
                <a:cs typeface="Proxima Nova"/>
                <a:sym typeface="Proxima Nova"/>
              </a:rPr>
              <a:t>Lorem ipsum sit dolor</a:t>
            </a:r>
            <a:endParaRPr sz="1800">
              <a:solidFill>
                <a:srgbClr val="434343"/>
              </a:solidFill>
              <a:highlight>
                <a:srgbClr val="FFFF00"/>
              </a:highlight>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800">
              <a:solidFill>
                <a:srgbClr val="434343"/>
              </a:solidFill>
              <a:latin typeface="Proxima Nova Semibold"/>
              <a:ea typeface="Proxima Nova Semibold"/>
              <a:cs typeface="Proxima Nova Semibold"/>
              <a:sym typeface="Proxima Nova Semibold"/>
            </a:endParaRPr>
          </a:p>
        </p:txBody>
      </p:sp>
      <p:sp>
        <p:nvSpPr>
          <p:cNvPr id="230" name="Google Shape;230;p41"/>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7FBA00"/>
                </a:solidFill>
              </a:rPr>
              <a:t>barnardos.org.uk</a:t>
            </a:r>
            <a:endParaRPr sz="1200">
              <a:solidFill>
                <a:srgbClr val="7FBA00"/>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2"/>
          <p:cNvSpPr/>
          <p:nvPr/>
        </p:nvSpPr>
        <p:spPr>
          <a:xfrm>
            <a:off x="0" y="0"/>
            <a:ext cx="9144000" cy="5143500"/>
          </a:xfrm>
          <a:prstGeom prst="rect">
            <a:avLst/>
          </a:prstGeom>
          <a:solidFill>
            <a:srgbClr val="6E2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2"/>
          <p:cNvSpPr txBox="1"/>
          <p:nvPr/>
        </p:nvSpPr>
        <p:spPr>
          <a:xfrm>
            <a:off x="450000" y="1629150"/>
            <a:ext cx="8248500" cy="1885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3000">
                <a:solidFill>
                  <a:schemeClr val="lt1"/>
                </a:solidFill>
                <a:latin typeface="Proxima Nova Semibold"/>
                <a:ea typeface="Proxima Nova Semibold"/>
                <a:cs typeface="Proxima Nova Semibold"/>
                <a:sym typeface="Proxima Nova Semibold"/>
              </a:rPr>
              <a:t>Session opening, consent and safeguarding</a:t>
            </a:r>
            <a:endParaRPr sz="3000">
              <a:solidFill>
                <a:schemeClr val="lt1"/>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t/>
            </a:r>
            <a:endParaRPr sz="1800">
              <a:solidFill>
                <a:schemeClr val="lt1"/>
              </a:solidFill>
              <a:latin typeface="Proxima Nova Semibold"/>
              <a:ea typeface="Proxima Nova Semibold"/>
              <a:cs typeface="Proxima Nova Semibold"/>
              <a:sym typeface="Proxima Nova Semibold"/>
            </a:endParaRPr>
          </a:p>
          <a:p>
            <a:pPr indent="-342900" lvl="0" marL="457200" rtl="0" algn="l">
              <a:spcBef>
                <a:spcPts val="0"/>
              </a:spcBef>
              <a:spcAft>
                <a:spcPts val="0"/>
              </a:spcAft>
              <a:buClr>
                <a:schemeClr val="lt1"/>
              </a:buClr>
              <a:buSzPts val="1800"/>
              <a:buFont typeface="Proxima Nova"/>
              <a:buChar char="-"/>
            </a:pPr>
            <a:r>
              <a:rPr lang="en-GB" sz="1800">
                <a:solidFill>
                  <a:schemeClr val="lt1"/>
                </a:solidFill>
                <a:latin typeface="Proxima Nova"/>
                <a:ea typeface="Proxima Nova"/>
                <a:cs typeface="Proxima Nova"/>
                <a:sym typeface="Proxima Nova"/>
              </a:rPr>
              <a:t>Establishing early rapport.</a:t>
            </a:r>
            <a:endParaRPr sz="1800">
              <a:solidFill>
                <a:schemeClr val="lt1"/>
              </a:solidFill>
              <a:latin typeface="Proxima Nova"/>
              <a:ea typeface="Proxima Nova"/>
              <a:cs typeface="Proxima Nova"/>
              <a:sym typeface="Proxima Nova"/>
            </a:endParaRPr>
          </a:p>
          <a:p>
            <a:pPr indent="-342900" lvl="0" marL="457200" rtl="0" algn="l">
              <a:spcBef>
                <a:spcPts val="0"/>
              </a:spcBef>
              <a:spcAft>
                <a:spcPts val="0"/>
              </a:spcAft>
              <a:buClr>
                <a:schemeClr val="lt1"/>
              </a:buClr>
              <a:buSzPts val="1800"/>
              <a:buFont typeface="Proxima Nova"/>
              <a:buChar char="-"/>
            </a:pPr>
            <a:r>
              <a:rPr lang="en-GB" sz="1800">
                <a:solidFill>
                  <a:schemeClr val="lt1"/>
                </a:solidFill>
                <a:latin typeface="Proxima Nova"/>
                <a:ea typeface="Proxima Nova"/>
                <a:cs typeface="Proxima Nova"/>
                <a:sym typeface="Proxima Nova"/>
              </a:rPr>
              <a:t>Ensuring young people know why you are all there, </a:t>
            </a:r>
            <a:br>
              <a:rPr lang="en-GB" sz="1800">
                <a:solidFill>
                  <a:schemeClr val="lt1"/>
                </a:solidFill>
                <a:latin typeface="Proxima Nova"/>
                <a:ea typeface="Proxima Nova"/>
                <a:cs typeface="Proxima Nova"/>
                <a:sym typeface="Proxima Nova"/>
              </a:rPr>
            </a:br>
            <a:r>
              <a:rPr lang="en-GB" sz="1800">
                <a:solidFill>
                  <a:schemeClr val="lt1"/>
                </a:solidFill>
                <a:latin typeface="Proxima Nova"/>
                <a:ea typeface="Proxima Nova"/>
                <a:cs typeface="Proxima Nova"/>
                <a:sym typeface="Proxima Nova"/>
              </a:rPr>
              <a:t>what you’ll do together, and their rights as participants. </a:t>
            </a:r>
            <a:endParaRPr sz="1800">
              <a:solidFill>
                <a:schemeClr val="lt1"/>
              </a:solidFill>
              <a:latin typeface="Proxima Nova"/>
              <a:ea typeface="Proxima Nova"/>
              <a:cs typeface="Proxima Nova"/>
              <a:sym typeface="Proxima Nova"/>
            </a:endParaRPr>
          </a:p>
          <a:p>
            <a:pPr indent="-342900" lvl="0" marL="457200" rtl="0" algn="l">
              <a:spcBef>
                <a:spcPts val="0"/>
              </a:spcBef>
              <a:spcAft>
                <a:spcPts val="0"/>
              </a:spcAft>
              <a:buClr>
                <a:schemeClr val="lt1"/>
              </a:buClr>
              <a:buSzPts val="1800"/>
              <a:buFont typeface="Proxima Nova"/>
              <a:buChar char="-"/>
            </a:pPr>
            <a:r>
              <a:rPr lang="en-GB" sz="1800">
                <a:solidFill>
                  <a:schemeClr val="lt1"/>
                </a:solidFill>
                <a:latin typeface="Proxima Nova"/>
                <a:ea typeface="Proxima Nova"/>
                <a:cs typeface="Proxima Nova"/>
                <a:sym typeface="Proxima Nova"/>
              </a:rPr>
              <a:t>Re-confirming consent. Introducing the Signal Cards. </a:t>
            </a:r>
            <a:endParaRPr sz="1800">
              <a:solidFill>
                <a:schemeClr val="lt1"/>
              </a:solidFill>
              <a:latin typeface="Proxima Nova Semibold"/>
              <a:ea typeface="Proxima Nova Semibold"/>
              <a:cs typeface="Proxima Nova Semibold"/>
              <a:sym typeface="Proxima Nova Semibold"/>
            </a:endParaRPr>
          </a:p>
        </p:txBody>
      </p:sp>
      <p:sp>
        <p:nvSpPr>
          <p:cNvPr id="237" name="Google Shape;237;p42"/>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FFFFFF"/>
                </a:solidFill>
              </a:rPr>
              <a:t>barnardos.org.uk</a:t>
            </a:r>
            <a:endParaRPr sz="1200">
              <a:solidFill>
                <a:srgbClr val="FFFFFF"/>
              </a:solidFill>
              <a:latin typeface="Proxima Nova"/>
              <a:ea typeface="Proxima Nova"/>
              <a:cs typeface="Proxima Nova"/>
              <a:sym typeface="Proxima Nova"/>
            </a:endParaRPr>
          </a:p>
        </p:txBody>
      </p:sp>
      <p:pic>
        <p:nvPicPr>
          <p:cNvPr id="238" name="Google Shape;238;p42"/>
          <p:cNvPicPr preferRelativeResize="0"/>
          <p:nvPr/>
        </p:nvPicPr>
        <p:blipFill>
          <a:blip r:embed="rId3">
            <a:alphaModFix/>
          </a:blip>
          <a:stretch>
            <a:fillRect/>
          </a:stretch>
        </p:blipFill>
        <p:spPr>
          <a:xfrm>
            <a:off x="177500" y="4351225"/>
            <a:ext cx="1165749" cy="582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3"/>
          <p:cNvSpPr txBox="1"/>
          <p:nvPr/>
        </p:nvSpPr>
        <p:spPr>
          <a:xfrm>
            <a:off x="1174175" y="5240725"/>
            <a:ext cx="51138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7FBA00"/>
              </a:solidFill>
              <a:latin typeface="Proxima Nova"/>
              <a:ea typeface="Proxima Nova"/>
              <a:cs typeface="Proxima Nova"/>
              <a:sym typeface="Proxima Nova"/>
            </a:endParaRPr>
          </a:p>
        </p:txBody>
      </p:sp>
      <p:sp>
        <p:nvSpPr>
          <p:cNvPr id="244" name="Google Shape;244;p43"/>
          <p:cNvSpPr txBox="1"/>
          <p:nvPr/>
        </p:nvSpPr>
        <p:spPr>
          <a:xfrm>
            <a:off x="450000" y="450000"/>
            <a:ext cx="3699000" cy="44649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lang="en-GB" sz="2400">
                <a:solidFill>
                  <a:srgbClr val="434343"/>
                </a:solidFill>
                <a:latin typeface="Proxima Nova Semibold"/>
                <a:ea typeface="Proxima Nova Semibold"/>
                <a:cs typeface="Proxima Nova Semibold"/>
                <a:sym typeface="Proxima Nova Semibold"/>
              </a:rPr>
              <a:t>Introduction: </a:t>
            </a:r>
            <a:r>
              <a:rPr lang="en-GB" sz="2400">
                <a:solidFill>
                  <a:srgbClr val="434343"/>
                </a:solidFill>
                <a:latin typeface="Proxima Nova"/>
                <a:ea typeface="Proxima Nova"/>
                <a:cs typeface="Proxima Nova"/>
                <a:sym typeface="Proxima Nova"/>
              </a:rPr>
              <a:t>5 minutes</a:t>
            </a:r>
            <a:r>
              <a:rPr lang="en-GB" sz="2400">
                <a:solidFill>
                  <a:srgbClr val="434343"/>
                </a:solidFill>
                <a:latin typeface="Proxima Nova"/>
                <a:ea typeface="Proxima Nova"/>
                <a:cs typeface="Proxima Nova"/>
                <a:sym typeface="Proxima Nova"/>
              </a:rPr>
              <a:t> </a:t>
            </a:r>
            <a:endParaRPr sz="24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b="1" lang="en-GB" sz="1200">
                <a:solidFill>
                  <a:srgbClr val="434343"/>
                </a:solidFill>
                <a:latin typeface="Proxima Nova"/>
                <a:ea typeface="Proxima Nova"/>
                <a:cs typeface="Proxima Nova"/>
                <a:sym typeface="Proxima Nova"/>
              </a:rPr>
              <a:t>Start by introducing yourself and the project, leaving plenty of space for questions, energy, and rapport building.</a:t>
            </a:r>
            <a:endParaRPr b="1" sz="1200">
              <a:solidFill>
                <a:srgbClr val="434343"/>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50000"/>
              </a:lnSpc>
              <a:spcBef>
                <a:spcPts val="0"/>
              </a:spcBef>
              <a:spcAft>
                <a:spcPts val="0"/>
              </a:spcAft>
              <a:buNone/>
            </a:pPr>
            <a:r>
              <a:rPr lang="en-GB" sz="1800">
                <a:solidFill>
                  <a:srgbClr val="6E2066"/>
                </a:solidFill>
                <a:latin typeface="Proxima Nova Semibold"/>
                <a:ea typeface="Proxima Nova Semibold"/>
                <a:cs typeface="Proxima Nova Semibold"/>
                <a:sym typeface="Proxima Nova Semibold"/>
              </a:rPr>
              <a:t>Introducing yourself</a:t>
            </a:r>
            <a:endParaRPr sz="1800">
              <a:solidFill>
                <a:srgbClr val="6E2066"/>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Clr>
                <a:schemeClr val="dk1"/>
              </a:buClr>
              <a:buSzPts val="1100"/>
              <a:buFont typeface="Arial"/>
              <a:buNone/>
            </a:pPr>
            <a:r>
              <a:rPr i="1" lang="en-GB" sz="1200">
                <a:solidFill>
                  <a:srgbClr val="434343"/>
                </a:solidFill>
                <a:latin typeface="Proxima Nova"/>
                <a:ea typeface="Proxima Nova"/>
                <a:cs typeface="Proxima Nova"/>
                <a:sym typeface="Proxima Nova"/>
              </a:rPr>
              <a:t>“Hello everyone!</a:t>
            </a:r>
            <a:endParaRPr i="1" sz="1200">
              <a:solidFill>
                <a:srgbClr val="434343"/>
              </a:solidFill>
              <a:latin typeface="Proxima Nova"/>
              <a:ea typeface="Proxima Nova"/>
              <a:cs typeface="Proxima Nova"/>
              <a:sym typeface="Proxima Nova"/>
            </a:endParaRPr>
          </a:p>
          <a:p>
            <a:pPr indent="0" lvl="0" marL="457200" rtl="0" algn="l">
              <a:lnSpc>
                <a:spcPct val="115000"/>
              </a:lnSpc>
              <a:spcBef>
                <a:spcPts val="0"/>
              </a:spcBef>
              <a:spcAft>
                <a:spcPts val="0"/>
              </a:spcAft>
              <a:buClr>
                <a:schemeClr val="dk1"/>
              </a:buClr>
              <a:buSzPts val="1100"/>
              <a:buFont typeface="Arial"/>
              <a:buNone/>
            </a:pPr>
            <a:r>
              <a:t/>
            </a:r>
            <a:endParaRPr i="1"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i="1" lang="en-GB" sz="1200">
                <a:solidFill>
                  <a:srgbClr val="434343"/>
                </a:solidFill>
                <a:latin typeface="Proxima Nova"/>
                <a:ea typeface="Proxima Nova"/>
                <a:cs typeface="Proxima Nova"/>
                <a:sym typeface="Proxima Nova"/>
              </a:rPr>
              <a:t>Thank you so much for taking the time to come here today - we really appreciate it and I’m looking forward to getting to know you a little better.</a:t>
            </a:r>
            <a:endParaRPr i="1" sz="1200">
              <a:solidFill>
                <a:srgbClr val="434343"/>
              </a:solidFill>
              <a:latin typeface="Proxima Nova"/>
              <a:ea typeface="Proxima Nova"/>
              <a:cs typeface="Proxima Nova"/>
              <a:sym typeface="Proxima Nova"/>
            </a:endParaRPr>
          </a:p>
          <a:p>
            <a:pPr indent="0" lvl="0" marL="457200" rtl="0" algn="l">
              <a:lnSpc>
                <a:spcPct val="115000"/>
              </a:lnSpc>
              <a:spcBef>
                <a:spcPts val="0"/>
              </a:spcBef>
              <a:spcAft>
                <a:spcPts val="0"/>
              </a:spcAft>
              <a:buClr>
                <a:schemeClr val="dk1"/>
              </a:buClr>
              <a:buSzPts val="1100"/>
              <a:buFont typeface="Arial"/>
              <a:buNone/>
            </a:pPr>
            <a:r>
              <a:t/>
            </a:r>
            <a:endParaRPr i="1"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i="1" lang="en-GB" sz="1200">
                <a:solidFill>
                  <a:srgbClr val="434343"/>
                </a:solidFill>
                <a:latin typeface="Proxima Nova"/>
                <a:ea typeface="Proxima Nova"/>
                <a:cs typeface="Proxima Nova"/>
                <a:sym typeface="Proxima Nova"/>
              </a:rPr>
              <a:t>I’ll start by telling you who I am. My name is Gemma and I’m a designer. </a:t>
            </a:r>
            <a:endParaRPr i="1"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i="1"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i="1" lang="en-GB" sz="1200">
                <a:solidFill>
                  <a:srgbClr val="434343"/>
                </a:solidFill>
                <a:latin typeface="Proxima Nova"/>
                <a:ea typeface="Proxima Nova"/>
                <a:cs typeface="Proxima Nova"/>
                <a:sym typeface="Proxima Nova"/>
              </a:rPr>
              <a:t>I talk to young people like you to understand how to change things for the better.”</a:t>
            </a:r>
            <a:endParaRPr sz="1200">
              <a:solidFill>
                <a:srgbClr val="434343"/>
              </a:solidFill>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1200">
              <a:solidFill>
                <a:srgbClr val="6E6F71"/>
              </a:solidFill>
              <a:latin typeface="Proxima Nova"/>
              <a:ea typeface="Proxima Nova"/>
              <a:cs typeface="Proxima Nova"/>
              <a:sym typeface="Proxima Nova"/>
            </a:endParaRPr>
          </a:p>
          <a:p>
            <a:pPr indent="0" lvl="0" marL="0" rtl="0" algn="l">
              <a:lnSpc>
                <a:spcPct val="150000"/>
              </a:lnSpc>
              <a:spcBef>
                <a:spcPts val="0"/>
              </a:spcBef>
              <a:spcAft>
                <a:spcPts val="0"/>
              </a:spcAft>
              <a:buClr>
                <a:schemeClr val="dk1"/>
              </a:buClr>
              <a:buSzPts val="1100"/>
              <a:buFont typeface="Arial"/>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a:p>
            <a:pPr indent="0" lvl="0" marL="0" rtl="0" algn="l">
              <a:spcBef>
                <a:spcPts val="1200"/>
              </a:spcBef>
              <a:spcAft>
                <a:spcPts val="0"/>
              </a:spcAft>
              <a:buClr>
                <a:srgbClr val="000000"/>
              </a:buClr>
              <a:buSzPts val="1100"/>
              <a:buFont typeface="Arial"/>
              <a:buNone/>
            </a:pPr>
            <a:r>
              <a:t/>
            </a:r>
            <a:endParaRPr sz="1200">
              <a:solidFill>
                <a:srgbClr val="E86C00"/>
              </a:solidFill>
              <a:latin typeface="Proxima Nova"/>
              <a:ea typeface="Proxima Nova"/>
              <a:cs typeface="Proxima Nova"/>
              <a:sym typeface="Proxima Nova"/>
            </a:endParaRPr>
          </a:p>
          <a:p>
            <a:pPr indent="0" lvl="0" marL="0" rtl="0" algn="l">
              <a:lnSpc>
                <a:spcPct val="115000"/>
              </a:lnSpc>
              <a:spcBef>
                <a:spcPts val="0"/>
              </a:spcBef>
              <a:spcAft>
                <a:spcPts val="1200"/>
              </a:spcAft>
              <a:buClr>
                <a:srgbClr val="000000"/>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p:txBody>
      </p:sp>
      <p:sp>
        <p:nvSpPr>
          <p:cNvPr id="245" name="Google Shape;245;p43"/>
          <p:cNvSpPr txBox="1"/>
          <p:nvPr/>
        </p:nvSpPr>
        <p:spPr>
          <a:xfrm>
            <a:off x="4796850" y="513550"/>
            <a:ext cx="3897000" cy="42798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lang="en-GB" sz="1800">
                <a:solidFill>
                  <a:srgbClr val="6E2066"/>
                </a:solidFill>
                <a:latin typeface="Proxima Nova Semibold"/>
                <a:ea typeface="Proxima Nova Semibold"/>
                <a:cs typeface="Proxima Nova Semibold"/>
                <a:sym typeface="Proxima Nova Semibold"/>
              </a:rPr>
              <a:t>Introducing the project</a:t>
            </a:r>
            <a:endParaRPr sz="1800">
              <a:solidFill>
                <a:srgbClr val="6E2066"/>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Clr>
                <a:schemeClr val="dk1"/>
              </a:buClr>
              <a:buSzPts val="1100"/>
              <a:buFont typeface="Arial"/>
              <a:buNone/>
            </a:pPr>
            <a:r>
              <a:rPr lang="en-GB" sz="1200">
                <a:solidFill>
                  <a:srgbClr val="434343"/>
                </a:solidFill>
                <a:latin typeface="Proxima Nova"/>
                <a:ea typeface="Proxima Nova"/>
                <a:cs typeface="Proxima Nova"/>
                <a:sym typeface="Proxima Nova"/>
              </a:rPr>
              <a:t>First, check in with their understanding - and listen for any confusion points that need clearing up.</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8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i="1" lang="en-GB" sz="1200">
                <a:solidFill>
                  <a:srgbClr val="434343"/>
                </a:solidFill>
                <a:latin typeface="Proxima Nova"/>
                <a:ea typeface="Proxima Nova"/>
                <a:cs typeface="Proxima Nova"/>
                <a:sym typeface="Proxima Nova"/>
              </a:rPr>
              <a:t>“I know that all of you have had a chat about what we’re doing today, but I also know that it can be tricky to remember it all.</a:t>
            </a:r>
            <a:endParaRPr i="1"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i="1" sz="8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i="1" lang="en-GB" sz="1200">
                <a:solidFill>
                  <a:srgbClr val="434343"/>
                </a:solidFill>
                <a:latin typeface="Proxima Nova"/>
                <a:ea typeface="Proxima Nova"/>
                <a:cs typeface="Proxima Nova"/>
                <a:sym typeface="Proxima Nova"/>
              </a:rPr>
              <a:t>Is anyone willing to tell me what they understand we’re talking about today and what we’ll do?”</a:t>
            </a:r>
            <a:endParaRPr i="1"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i="1" sz="8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GB" sz="1200">
                <a:solidFill>
                  <a:srgbClr val="434343"/>
                </a:solidFill>
                <a:latin typeface="Proxima Nova"/>
                <a:ea typeface="Proxima Nova"/>
                <a:cs typeface="Proxima Nova"/>
                <a:sym typeface="Proxima Nova"/>
              </a:rPr>
              <a:t>Then, provide your explanation of the project as needed.</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i="1" sz="8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i="1" lang="en-GB" sz="1200">
                <a:solidFill>
                  <a:srgbClr val="434343"/>
                </a:solidFill>
                <a:latin typeface="Proxima Nova"/>
                <a:ea typeface="Proxima Nova"/>
                <a:cs typeface="Proxima Nova"/>
                <a:sym typeface="Proxima Nova"/>
              </a:rPr>
              <a:t>“Barnardo’s is working with Leicestershire County Council, understanding how to improve what moving into and living in a residential home feels like for young people in care. The best way to learn is to listen to the experts: young people who have experienced living in residential care, and this is why we’re doing research with you! We want to hear about your experiences.”</a:t>
            </a:r>
            <a:endParaRPr sz="1800">
              <a:solidFill>
                <a:srgbClr val="434343"/>
              </a:solidFill>
              <a:latin typeface="Proxima Nova Semibold"/>
              <a:ea typeface="Proxima Nova Semibold"/>
              <a:cs typeface="Proxima Nova Semibold"/>
              <a:sym typeface="Proxima Nova Semibold"/>
            </a:endParaRPr>
          </a:p>
          <a:p>
            <a:pPr indent="0" lvl="0" marL="0" rtl="0" algn="l">
              <a:lnSpc>
                <a:spcPct val="150000"/>
              </a:lnSpc>
              <a:spcBef>
                <a:spcPts val="1500"/>
              </a:spcBef>
              <a:spcAft>
                <a:spcPts val="1200"/>
              </a:spcAft>
              <a:buClr>
                <a:srgbClr val="000000"/>
              </a:buClr>
              <a:buSzPts val="1100"/>
              <a:buFont typeface="Arial"/>
              <a:buNone/>
            </a:pPr>
            <a:r>
              <a:t/>
            </a:r>
            <a:endParaRPr sz="1200">
              <a:solidFill>
                <a:srgbClr val="434343"/>
              </a:solidFill>
              <a:latin typeface="Proxima Nova"/>
              <a:ea typeface="Proxima Nova"/>
              <a:cs typeface="Proxima Nova"/>
              <a:sym typeface="Proxima Nova"/>
            </a:endParaRPr>
          </a:p>
        </p:txBody>
      </p:sp>
      <p:cxnSp>
        <p:nvCxnSpPr>
          <p:cNvPr id="246" name="Google Shape;246;p43"/>
          <p:cNvCxnSpPr/>
          <p:nvPr/>
        </p:nvCxnSpPr>
        <p:spPr>
          <a:xfrm>
            <a:off x="4572175" y="386500"/>
            <a:ext cx="0" cy="4533900"/>
          </a:xfrm>
          <a:prstGeom prst="straightConnector1">
            <a:avLst/>
          </a:prstGeom>
          <a:noFill/>
          <a:ln cap="flat" cmpd="sng" w="9525">
            <a:solidFill>
              <a:srgbClr val="CCCCCC"/>
            </a:solidFill>
            <a:prstDash val="solid"/>
            <a:round/>
            <a:headEnd len="med" w="med" type="none"/>
            <a:tailEnd len="med" w="med" type="none"/>
          </a:ln>
        </p:spPr>
      </p:cxnSp>
      <p:sp>
        <p:nvSpPr>
          <p:cNvPr id="247" name="Google Shape;247;p43"/>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7FBA00"/>
                </a:solidFill>
              </a:rPr>
              <a:t>barnardos.org.uk</a:t>
            </a:r>
            <a:endParaRPr sz="1200">
              <a:solidFill>
                <a:srgbClr val="7FBA00"/>
              </a:solidFill>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4"/>
          <p:cNvSpPr txBox="1"/>
          <p:nvPr/>
        </p:nvSpPr>
        <p:spPr>
          <a:xfrm>
            <a:off x="1174175" y="5240725"/>
            <a:ext cx="51138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7FBA00"/>
              </a:solidFill>
              <a:latin typeface="Proxima Nova"/>
              <a:ea typeface="Proxima Nova"/>
              <a:cs typeface="Proxima Nova"/>
              <a:sym typeface="Proxima Nova"/>
            </a:endParaRPr>
          </a:p>
        </p:txBody>
      </p:sp>
      <p:sp>
        <p:nvSpPr>
          <p:cNvPr id="253" name="Google Shape;253;p44"/>
          <p:cNvSpPr txBox="1"/>
          <p:nvPr/>
        </p:nvSpPr>
        <p:spPr>
          <a:xfrm>
            <a:off x="450000" y="450000"/>
            <a:ext cx="3699000" cy="446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sz="1200">
                <a:solidFill>
                  <a:srgbClr val="6E2066"/>
                </a:solidFill>
                <a:latin typeface="Proxima Nova"/>
                <a:ea typeface="Proxima Nova"/>
                <a:cs typeface="Proxima Nova"/>
                <a:sym typeface="Proxima Nova"/>
              </a:rPr>
              <a:t>Session opening, consent and safeguarding</a:t>
            </a:r>
            <a:endParaRPr sz="1200">
              <a:solidFill>
                <a:srgbClr val="6E2066"/>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t/>
            </a:r>
            <a:endParaRPr sz="1200">
              <a:solidFill>
                <a:srgbClr val="CC0070"/>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rPr lang="en-GB" sz="1800">
                <a:solidFill>
                  <a:srgbClr val="434343"/>
                </a:solidFill>
                <a:latin typeface="Proxima Nova Semibold"/>
                <a:ea typeface="Proxima Nova Semibold"/>
                <a:cs typeface="Proxima Nova Semibold"/>
                <a:sym typeface="Proxima Nova Semibold"/>
              </a:rPr>
              <a:t>Reconfirming consent using the ‘Your choice to take part’ cards</a:t>
            </a:r>
            <a:br>
              <a:rPr lang="en-GB" sz="1800">
                <a:solidFill>
                  <a:srgbClr val="434343"/>
                </a:solidFill>
                <a:latin typeface="Proxima Nova Semibold"/>
                <a:ea typeface="Proxima Nova Semibold"/>
                <a:cs typeface="Proxima Nova Semibold"/>
                <a:sym typeface="Proxima Nova Semibold"/>
              </a:rPr>
            </a:br>
            <a:r>
              <a:rPr lang="en-GB" sz="1800">
                <a:solidFill>
                  <a:srgbClr val="434343"/>
                </a:solidFill>
                <a:latin typeface="Proxima Nova Semibold"/>
                <a:ea typeface="Proxima Nova Semibold"/>
                <a:cs typeface="Proxima Nova Semibold"/>
                <a:sym typeface="Proxima Nova Semibold"/>
              </a:rPr>
              <a:t>- </a:t>
            </a:r>
            <a:r>
              <a:rPr lang="en-GB" sz="1800">
                <a:solidFill>
                  <a:srgbClr val="434343"/>
                </a:solidFill>
                <a:latin typeface="Proxima Nova"/>
                <a:ea typeface="Proxima Nova"/>
                <a:cs typeface="Proxima Nova"/>
                <a:sym typeface="Proxima Nova"/>
              </a:rPr>
              <a:t>10 minutes</a:t>
            </a:r>
            <a:r>
              <a:rPr lang="en-GB" sz="1800">
                <a:solidFill>
                  <a:srgbClr val="434343"/>
                </a:solidFill>
                <a:latin typeface="Proxima Nova"/>
                <a:ea typeface="Proxima Nova"/>
                <a:cs typeface="Proxima Nova"/>
                <a:sym typeface="Proxima Nova"/>
              </a:rPr>
              <a:t> </a:t>
            </a:r>
            <a:r>
              <a:rPr baseline="30000" lang="en-GB" sz="1800">
                <a:solidFill>
                  <a:srgbClr val="434343"/>
                </a:solidFill>
                <a:latin typeface="Proxima Nova"/>
                <a:ea typeface="Proxima Nova"/>
                <a:cs typeface="Proxima Nova"/>
                <a:sym typeface="Proxima Nova"/>
              </a:rPr>
              <a:t>1/2 </a:t>
            </a:r>
            <a:r>
              <a:rPr lang="en-GB" sz="1800">
                <a:solidFill>
                  <a:srgbClr val="434343"/>
                </a:solidFill>
                <a:latin typeface="Proxima Nova"/>
                <a:ea typeface="Proxima Nova"/>
                <a:cs typeface="Proxima Nova"/>
                <a:sym typeface="Proxima Nova"/>
              </a:rPr>
              <a:t> </a:t>
            </a:r>
            <a:endParaRPr sz="1800">
              <a:solidFill>
                <a:srgbClr val="434343"/>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t/>
            </a:r>
            <a:endParaRPr sz="18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GB">
                <a:solidFill>
                  <a:srgbClr val="434343"/>
                </a:solidFill>
                <a:latin typeface="Proxima Nova"/>
                <a:ea typeface="Proxima Nova"/>
                <a:cs typeface="Proxima Nova"/>
                <a:sym typeface="Proxima Nova"/>
              </a:rPr>
              <a:t>Use the Your Choice to Take Part cards to reconfirm key consent principles and help young people understand what you’ll be doing together during the session.</a:t>
            </a:r>
            <a:endParaRPr b="1">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GB">
                <a:solidFill>
                  <a:srgbClr val="434343"/>
                </a:solidFill>
                <a:latin typeface="Proxima Nova"/>
                <a:ea typeface="Proxima Nova"/>
                <a:cs typeface="Proxima Nova"/>
                <a:sym typeface="Proxima Nova"/>
              </a:rPr>
              <a:t>Remember that it is totally ok if young people decide not to take part after all, decide they don’t want you to take recordings, etc. If this happens, make sure they are safe, feeling ok, and have a place to go next (using your safeguarding protocol).</a:t>
            </a:r>
            <a:endParaRPr>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1200"/>
              </a:spcAft>
              <a:buClr>
                <a:srgbClr val="000000"/>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p:txBody>
      </p:sp>
      <p:cxnSp>
        <p:nvCxnSpPr>
          <p:cNvPr id="254" name="Google Shape;254;p44"/>
          <p:cNvCxnSpPr/>
          <p:nvPr/>
        </p:nvCxnSpPr>
        <p:spPr>
          <a:xfrm>
            <a:off x="4572175" y="386500"/>
            <a:ext cx="0" cy="4533900"/>
          </a:xfrm>
          <a:prstGeom prst="straightConnector1">
            <a:avLst/>
          </a:prstGeom>
          <a:noFill/>
          <a:ln cap="flat" cmpd="sng" w="9525">
            <a:solidFill>
              <a:srgbClr val="CCCCCC"/>
            </a:solidFill>
            <a:prstDash val="solid"/>
            <a:round/>
            <a:headEnd len="med" w="med" type="none"/>
            <a:tailEnd len="med" w="med" type="none"/>
          </a:ln>
        </p:spPr>
      </p:cxnSp>
      <p:sp>
        <p:nvSpPr>
          <p:cNvPr id="255" name="Google Shape;255;p44"/>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7FBA00"/>
                </a:solidFill>
              </a:rPr>
              <a:t>barnardos.org.uk</a:t>
            </a:r>
            <a:endParaRPr sz="1200">
              <a:solidFill>
                <a:srgbClr val="7FBA00"/>
              </a:solidFill>
              <a:latin typeface="Proxima Nova"/>
              <a:ea typeface="Proxima Nova"/>
              <a:cs typeface="Proxima Nova"/>
              <a:sym typeface="Proxima Nova"/>
            </a:endParaRPr>
          </a:p>
        </p:txBody>
      </p:sp>
      <p:pic>
        <p:nvPicPr>
          <p:cNvPr id="256" name="Google Shape;256;p44"/>
          <p:cNvPicPr preferRelativeResize="0"/>
          <p:nvPr/>
        </p:nvPicPr>
        <p:blipFill>
          <a:blip r:embed="rId3">
            <a:alphaModFix/>
          </a:blip>
          <a:stretch>
            <a:fillRect/>
          </a:stretch>
        </p:blipFill>
        <p:spPr>
          <a:xfrm>
            <a:off x="4800600" y="386502"/>
            <a:ext cx="4108201" cy="290432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5"/>
          <p:cNvSpPr txBox="1"/>
          <p:nvPr/>
        </p:nvSpPr>
        <p:spPr>
          <a:xfrm>
            <a:off x="1174175" y="5240725"/>
            <a:ext cx="51138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7FBA00"/>
              </a:solidFill>
              <a:latin typeface="Proxima Nova"/>
              <a:ea typeface="Proxima Nova"/>
              <a:cs typeface="Proxima Nova"/>
              <a:sym typeface="Proxima Nova"/>
            </a:endParaRPr>
          </a:p>
        </p:txBody>
      </p:sp>
      <p:sp>
        <p:nvSpPr>
          <p:cNvPr id="262" name="Google Shape;262;p45"/>
          <p:cNvSpPr txBox="1"/>
          <p:nvPr/>
        </p:nvSpPr>
        <p:spPr>
          <a:xfrm>
            <a:off x="450000" y="450000"/>
            <a:ext cx="3699000" cy="446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sz="1200">
                <a:solidFill>
                  <a:srgbClr val="6E2066"/>
                </a:solidFill>
                <a:latin typeface="Proxima Nova"/>
                <a:ea typeface="Proxima Nova"/>
                <a:cs typeface="Proxima Nova"/>
                <a:sym typeface="Proxima Nova"/>
              </a:rPr>
              <a:t>Session opening, consent and safeguarding</a:t>
            </a:r>
            <a:endParaRPr sz="1200">
              <a:solidFill>
                <a:srgbClr val="6E2066"/>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Clr>
                <a:schemeClr val="dk1"/>
              </a:buClr>
              <a:buSzPts val="1100"/>
              <a:buFont typeface="Arial"/>
              <a:buNone/>
            </a:pPr>
            <a:r>
              <a:rPr lang="en-GB" sz="1800">
                <a:solidFill>
                  <a:srgbClr val="434343"/>
                </a:solidFill>
                <a:latin typeface="Proxima Nova Semibold"/>
                <a:ea typeface="Proxima Nova Semibold"/>
                <a:cs typeface="Proxima Nova Semibold"/>
                <a:sym typeface="Proxima Nova Semibold"/>
              </a:rPr>
              <a:t>Reconfirming consent using the ‘Your choice to take part’ cards</a:t>
            </a:r>
            <a:br>
              <a:rPr lang="en-GB" sz="1800">
                <a:solidFill>
                  <a:srgbClr val="434343"/>
                </a:solidFill>
                <a:latin typeface="Proxima Nova Semibold"/>
                <a:ea typeface="Proxima Nova Semibold"/>
                <a:cs typeface="Proxima Nova Semibold"/>
                <a:sym typeface="Proxima Nova Semibold"/>
              </a:rPr>
            </a:br>
            <a:r>
              <a:rPr lang="en-GB" sz="1800">
                <a:solidFill>
                  <a:srgbClr val="434343"/>
                </a:solidFill>
                <a:latin typeface="Proxima Nova Semibold"/>
                <a:ea typeface="Proxima Nova Semibold"/>
                <a:cs typeface="Proxima Nova Semibold"/>
                <a:sym typeface="Proxima Nova Semibold"/>
              </a:rPr>
              <a:t>- </a:t>
            </a:r>
            <a:r>
              <a:rPr lang="en-GB" sz="1800">
                <a:solidFill>
                  <a:srgbClr val="434343"/>
                </a:solidFill>
                <a:latin typeface="Proxima Nova"/>
                <a:ea typeface="Proxima Nova"/>
                <a:cs typeface="Proxima Nova"/>
                <a:sym typeface="Proxima Nova"/>
              </a:rPr>
              <a:t>10 minutes </a:t>
            </a:r>
            <a:r>
              <a:rPr baseline="30000" lang="en-GB" sz="1800">
                <a:solidFill>
                  <a:srgbClr val="434343"/>
                </a:solidFill>
                <a:latin typeface="Proxima Nova"/>
                <a:ea typeface="Proxima Nova"/>
                <a:cs typeface="Proxima Nova"/>
                <a:sym typeface="Proxima Nova"/>
              </a:rPr>
              <a:t>2/</a:t>
            </a:r>
            <a:r>
              <a:rPr baseline="30000" lang="en-GB" sz="1800">
                <a:solidFill>
                  <a:srgbClr val="434343"/>
                </a:solidFill>
                <a:latin typeface="Proxima Nova"/>
                <a:ea typeface="Proxima Nova"/>
                <a:cs typeface="Proxima Nova"/>
                <a:sym typeface="Proxima Nova"/>
              </a:rPr>
              <a:t>2 </a:t>
            </a:r>
            <a:endParaRPr baseline="30000" sz="18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GB" sz="1800">
                <a:solidFill>
                  <a:srgbClr val="434343"/>
                </a:solidFill>
                <a:latin typeface="Proxima Nova Semibold"/>
                <a:ea typeface="Proxima Nova Semibold"/>
                <a:cs typeface="Proxima Nova Semibold"/>
                <a:sym typeface="Proxima Nova Semibold"/>
              </a:rPr>
              <a:t>Steps</a:t>
            </a:r>
            <a:endParaRPr b="1">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AutoNum type="arabicPeriod"/>
            </a:pPr>
            <a:r>
              <a:rPr lang="en-GB">
                <a:solidFill>
                  <a:srgbClr val="434343"/>
                </a:solidFill>
                <a:latin typeface="Proxima Nova"/>
                <a:ea typeface="Proxima Nova"/>
                <a:cs typeface="Proxima Nova"/>
                <a:sym typeface="Proxima Nova"/>
              </a:rPr>
              <a:t>Work through the cards to reiterate key consent principles in a simple way </a:t>
            </a:r>
            <a:endParaRPr>
              <a:solidFill>
                <a:srgbClr val="434343"/>
              </a:solidFill>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AutoNum type="arabicPeriod"/>
            </a:pPr>
            <a:r>
              <a:rPr lang="en-GB">
                <a:solidFill>
                  <a:srgbClr val="434343"/>
                </a:solidFill>
                <a:latin typeface="Proxima Nova"/>
                <a:ea typeface="Proxima Nova"/>
                <a:cs typeface="Proxima Nova"/>
                <a:sym typeface="Proxima Nova"/>
              </a:rPr>
              <a:t>Take questions as you go: as many as are needed</a:t>
            </a:r>
            <a:endParaRPr>
              <a:solidFill>
                <a:srgbClr val="434343"/>
              </a:solidFill>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AutoNum type="arabicPeriod"/>
            </a:pPr>
            <a:r>
              <a:rPr lang="en-GB">
                <a:solidFill>
                  <a:srgbClr val="434343"/>
                </a:solidFill>
                <a:latin typeface="Proxima Nova"/>
                <a:ea typeface="Proxima Nova"/>
                <a:cs typeface="Proxima Nova"/>
                <a:sym typeface="Proxima Nova"/>
              </a:rPr>
              <a:t>Only move on when you feel totally confident about participants’ informed, voluntary participation</a:t>
            </a:r>
            <a:endParaRPr>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200">
              <a:solidFill>
                <a:srgbClr val="434343"/>
              </a:solidFill>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1200">
              <a:solidFill>
                <a:srgbClr val="6E6F71"/>
              </a:solidFill>
              <a:latin typeface="Proxima Nova"/>
              <a:ea typeface="Proxima Nova"/>
              <a:cs typeface="Proxima Nova"/>
              <a:sym typeface="Proxima Nova"/>
            </a:endParaRPr>
          </a:p>
          <a:p>
            <a:pPr indent="0" lvl="0" marL="0" rtl="0" algn="l">
              <a:lnSpc>
                <a:spcPct val="150000"/>
              </a:lnSpc>
              <a:spcBef>
                <a:spcPts val="0"/>
              </a:spcBef>
              <a:spcAft>
                <a:spcPts val="0"/>
              </a:spcAft>
              <a:buClr>
                <a:schemeClr val="dk1"/>
              </a:buClr>
              <a:buSzPts val="1100"/>
              <a:buFont typeface="Arial"/>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a:p>
            <a:pPr indent="0" lvl="0" marL="0" rtl="0" algn="l">
              <a:spcBef>
                <a:spcPts val="1200"/>
              </a:spcBef>
              <a:spcAft>
                <a:spcPts val="0"/>
              </a:spcAft>
              <a:buClr>
                <a:srgbClr val="000000"/>
              </a:buClr>
              <a:buSzPts val="1100"/>
              <a:buFont typeface="Arial"/>
              <a:buNone/>
            </a:pPr>
            <a:r>
              <a:t/>
            </a:r>
            <a:endParaRPr sz="1200">
              <a:solidFill>
                <a:srgbClr val="E86C00"/>
              </a:solidFill>
              <a:latin typeface="Proxima Nova"/>
              <a:ea typeface="Proxima Nova"/>
              <a:cs typeface="Proxima Nova"/>
              <a:sym typeface="Proxima Nova"/>
            </a:endParaRPr>
          </a:p>
          <a:p>
            <a:pPr indent="0" lvl="0" marL="0" rtl="0" algn="l">
              <a:lnSpc>
                <a:spcPct val="115000"/>
              </a:lnSpc>
              <a:spcBef>
                <a:spcPts val="0"/>
              </a:spcBef>
              <a:spcAft>
                <a:spcPts val="1200"/>
              </a:spcAft>
              <a:buClr>
                <a:srgbClr val="000000"/>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p:txBody>
      </p:sp>
      <p:cxnSp>
        <p:nvCxnSpPr>
          <p:cNvPr id="263" name="Google Shape;263;p45"/>
          <p:cNvCxnSpPr/>
          <p:nvPr/>
        </p:nvCxnSpPr>
        <p:spPr>
          <a:xfrm>
            <a:off x="4572175" y="386500"/>
            <a:ext cx="0" cy="4533900"/>
          </a:xfrm>
          <a:prstGeom prst="straightConnector1">
            <a:avLst/>
          </a:prstGeom>
          <a:noFill/>
          <a:ln cap="flat" cmpd="sng" w="9525">
            <a:solidFill>
              <a:srgbClr val="CCCCCC"/>
            </a:solidFill>
            <a:prstDash val="solid"/>
            <a:round/>
            <a:headEnd len="med" w="med" type="none"/>
            <a:tailEnd len="med" w="med" type="none"/>
          </a:ln>
        </p:spPr>
      </p:cxnSp>
      <p:sp>
        <p:nvSpPr>
          <p:cNvPr id="264" name="Google Shape;264;p45"/>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7FBA00"/>
                </a:solidFill>
              </a:rPr>
              <a:t>barnardos.org.uk</a:t>
            </a:r>
            <a:endParaRPr sz="1200">
              <a:solidFill>
                <a:srgbClr val="7FBA00"/>
              </a:solidFill>
              <a:latin typeface="Proxima Nova"/>
              <a:ea typeface="Proxima Nova"/>
              <a:cs typeface="Proxima Nova"/>
              <a:sym typeface="Proxima Nova"/>
            </a:endParaRPr>
          </a:p>
        </p:txBody>
      </p:sp>
      <p:pic>
        <p:nvPicPr>
          <p:cNvPr id="265" name="Google Shape;265;p45"/>
          <p:cNvPicPr preferRelativeResize="0"/>
          <p:nvPr/>
        </p:nvPicPr>
        <p:blipFill rotWithShape="1">
          <a:blip r:embed="rId3">
            <a:alphaModFix/>
          </a:blip>
          <a:srcRect b="0" l="0" r="0" t="0"/>
          <a:stretch/>
        </p:blipFill>
        <p:spPr>
          <a:xfrm>
            <a:off x="4800600" y="386502"/>
            <a:ext cx="4108201" cy="290432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46"/>
          <p:cNvPicPr preferRelativeResize="0"/>
          <p:nvPr/>
        </p:nvPicPr>
        <p:blipFill rotWithShape="1">
          <a:blip r:embed="rId3">
            <a:alphaModFix/>
          </a:blip>
          <a:srcRect b="8709" l="0" r="0" t="0"/>
          <a:stretch/>
        </p:blipFill>
        <p:spPr>
          <a:xfrm>
            <a:off x="4800600" y="386500"/>
            <a:ext cx="4108201" cy="2904327"/>
          </a:xfrm>
          <a:prstGeom prst="rect">
            <a:avLst/>
          </a:prstGeom>
          <a:noFill/>
          <a:ln>
            <a:noFill/>
          </a:ln>
        </p:spPr>
      </p:pic>
      <p:sp>
        <p:nvSpPr>
          <p:cNvPr id="271" name="Google Shape;271;p46"/>
          <p:cNvSpPr txBox="1"/>
          <p:nvPr/>
        </p:nvSpPr>
        <p:spPr>
          <a:xfrm>
            <a:off x="1174175" y="5240725"/>
            <a:ext cx="51138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7FBA00"/>
              </a:solidFill>
              <a:latin typeface="Proxima Nova"/>
              <a:ea typeface="Proxima Nova"/>
              <a:cs typeface="Proxima Nova"/>
              <a:sym typeface="Proxima Nova"/>
            </a:endParaRPr>
          </a:p>
        </p:txBody>
      </p:sp>
      <p:sp>
        <p:nvSpPr>
          <p:cNvPr id="272" name="Google Shape;272;p46"/>
          <p:cNvSpPr txBox="1"/>
          <p:nvPr/>
        </p:nvSpPr>
        <p:spPr>
          <a:xfrm>
            <a:off x="450000" y="450000"/>
            <a:ext cx="3699000" cy="446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sz="1200">
                <a:solidFill>
                  <a:srgbClr val="6E2066"/>
                </a:solidFill>
                <a:latin typeface="Proxima Nova"/>
                <a:ea typeface="Proxima Nova"/>
                <a:cs typeface="Proxima Nova"/>
                <a:sym typeface="Proxima Nova"/>
              </a:rPr>
              <a:t>Session opening, consent and safeguarding</a:t>
            </a:r>
            <a:endParaRPr sz="1200">
              <a:solidFill>
                <a:srgbClr val="6E2066"/>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Clr>
                <a:schemeClr val="dk1"/>
              </a:buClr>
              <a:buSzPts val="1100"/>
              <a:buFont typeface="Arial"/>
              <a:buNone/>
            </a:pPr>
            <a:r>
              <a:rPr lang="en-GB" sz="1800">
                <a:solidFill>
                  <a:srgbClr val="434343"/>
                </a:solidFill>
                <a:latin typeface="Proxima Nova Semibold"/>
                <a:ea typeface="Proxima Nova Semibold"/>
                <a:cs typeface="Proxima Nova Semibold"/>
                <a:sym typeface="Proxima Nova Semibold"/>
              </a:rPr>
              <a:t>Introducing the signal cards</a:t>
            </a:r>
            <a:br>
              <a:rPr lang="en-GB" sz="1800">
                <a:solidFill>
                  <a:srgbClr val="434343"/>
                </a:solidFill>
                <a:latin typeface="Proxima Nova Semibold"/>
                <a:ea typeface="Proxima Nova Semibold"/>
                <a:cs typeface="Proxima Nova Semibold"/>
                <a:sym typeface="Proxima Nova Semibold"/>
              </a:rPr>
            </a:br>
            <a:r>
              <a:rPr lang="en-GB" sz="1800">
                <a:solidFill>
                  <a:srgbClr val="434343"/>
                </a:solidFill>
                <a:latin typeface="Proxima Nova Semibold"/>
                <a:ea typeface="Proxima Nova Semibold"/>
                <a:cs typeface="Proxima Nova Semibold"/>
                <a:sym typeface="Proxima Nova Semibold"/>
              </a:rPr>
              <a:t>- </a:t>
            </a:r>
            <a:r>
              <a:rPr lang="en-GB" sz="1800">
                <a:solidFill>
                  <a:srgbClr val="434343"/>
                </a:solidFill>
                <a:latin typeface="Proxima Nova"/>
                <a:ea typeface="Proxima Nova"/>
                <a:cs typeface="Proxima Nova"/>
                <a:sym typeface="Proxima Nova"/>
              </a:rPr>
              <a:t>10 minutes  </a:t>
            </a:r>
            <a:endParaRPr sz="1800">
              <a:solidFill>
                <a:srgbClr val="434343"/>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t/>
            </a:r>
            <a:endParaRPr sz="1200">
              <a:solidFill>
                <a:srgbClr val="434343"/>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GB" sz="1200">
                <a:solidFill>
                  <a:schemeClr val="dk1"/>
                </a:solidFill>
                <a:latin typeface="Proxima Nova"/>
                <a:ea typeface="Proxima Nova"/>
                <a:cs typeface="Proxima Nova"/>
                <a:sym typeface="Proxima Nova"/>
              </a:rPr>
              <a:t>This box contains 11 cards designed for participants to express common needs that might arise during a design or research workshop.</a:t>
            </a:r>
            <a:endParaRPr sz="12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GB" sz="1200">
                <a:solidFill>
                  <a:schemeClr val="dk1"/>
                </a:solidFill>
                <a:latin typeface="Proxima Nova"/>
                <a:ea typeface="Proxima Nova"/>
                <a:cs typeface="Proxima Nova"/>
                <a:sym typeface="Proxima Nova"/>
              </a:rPr>
              <a:t>These cards allow participants to flag a need or want without verbalising or drawing attention to themselves. </a:t>
            </a:r>
            <a:endParaRPr sz="12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GB" sz="1200">
                <a:solidFill>
                  <a:schemeClr val="dk1"/>
                </a:solidFill>
                <a:latin typeface="Proxima Nova"/>
                <a:ea typeface="Proxima Nova"/>
                <a:cs typeface="Proxima Nova"/>
                <a:sym typeface="Proxima Nova"/>
              </a:rPr>
              <a:t>As part of your consent and ground-rules setting at the start of your session, show participants how to use them. </a:t>
            </a:r>
            <a:endParaRPr sz="12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GB" sz="1200">
                <a:solidFill>
                  <a:schemeClr val="dk1"/>
                </a:solidFill>
                <a:latin typeface="Proxima Nova"/>
                <a:ea typeface="Proxima Nova"/>
                <a:cs typeface="Proxima Nova"/>
                <a:sym typeface="Proxima Nova"/>
              </a:rPr>
              <a:t>Spread the cards on a table within easy reach, ideally where if used, they do not draw attention to the participant (multiple sets are needed in large groups). Participants can touch or point to a card to indicate to the facilitator a need or want that needs addressing.  </a:t>
            </a:r>
            <a:endParaRPr sz="1200">
              <a:solidFill>
                <a:srgbClr val="434343"/>
              </a:solidFill>
              <a:highlight>
                <a:srgbClr val="FFFF00"/>
              </a:highlight>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1200"/>
              </a:spcAft>
              <a:buClr>
                <a:srgbClr val="000000"/>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p:txBody>
      </p:sp>
      <p:cxnSp>
        <p:nvCxnSpPr>
          <p:cNvPr id="273" name="Google Shape;273;p46"/>
          <p:cNvCxnSpPr/>
          <p:nvPr/>
        </p:nvCxnSpPr>
        <p:spPr>
          <a:xfrm>
            <a:off x="4572175" y="386500"/>
            <a:ext cx="0" cy="4533900"/>
          </a:xfrm>
          <a:prstGeom prst="straightConnector1">
            <a:avLst/>
          </a:prstGeom>
          <a:noFill/>
          <a:ln cap="flat" cmpd="sng" w="9525">
            <a:solidFill>
              <a:srgbClr val="CCCCCC"/>
            </a:solidFill>
            <a:prstDash val="solid"/>
            <a:round/>
            <a:headEnd len="med" w="med" type="none"/>
            <a:tailEnd len="med" w="med" type="none"/>
          </a:ln>
        </p:spPr>
      </p:cxnSp>
      <p:sp>
        <p:nvSpPr>
          <p:cNvPr id="274" name="Google Shape;274;p46"/>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7FBA00"/>
                </a:solidFill>
              </a:rPr>
              <a:t>barnardos.org.uk</a:t>
            </a:r>
            <a:endParaRPr sz="1200">
              <a:solidFill>
                <a:srgbClr val="7FBA00"/>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7"/>
          <p:cNvSpPr txBox="1"/>
          <p:nvPr/>
        </p:nvSpPr>
        <p:spPr>
          <a:xfrm>
            <a:off x="1174175" y="5240725"/>
            <a:ext cx="51138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7FBA00"/>
              </a:solidFill>
              <a:latin typeface="Proxima Nova"/>
              <a:ea typeface="Proxima Nova"/>
              <a:cs typeface="Proxima Nova"/>
              <a:sym typeface="Proxima Nova"/>
            </a:endParaRPr>
          </a:p>
        </p:txBody>
      </p:sp>
      <p:sp>
        <p:nvSpPr>
          <p:cNvPr id="280" name="Google Shape;280;p47"/>
          <p:cNvSpPr txBox="1"/>
          <p:nvPr/>
        </p:nvSpPr>
        <p:spPr>
          <a:xfrm>
            <a:off x="450000" y="450000"/>
            <a:ext cx="6365100" cy="44649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lang="en-GB" sz="1200">
                <a:solidFill>
                  <a:srgbClr val="6E2066"/>
                </a:solidFill>
                <a:latin typeface="Proxima Nova"/>
                <a:ea typeface="Proxima Nova"/>
                <a:cs typeface="Proxima Nova"/>
                <a:sym typeface="Proxima Nova"/>
              </a:rPr>
              <a:t>Session opening, consent and safeguarding</a:t>
            </a:r>
            <a:endParaRPr sz="1200">
              <a:solidFill>
                <a:srgbClr val="6E2066"/>
              </a:solidFill>
              <a:latin typeface="Proxima Nova"/>
              <a:ea typeface="Proxima Nova"/>
              <a:cs typeface="Proxima Nova"/>
              <a:sym typeface="Proxima Nova"/>
            </a:endParaRPr>
          </a:p>
          <a:p>
            <a:pPr indent="0" lvl="0" marL="0" rtl="0" algn="l">
              <a:lnSpc>
                <a:spcPct val="150000"/>
              </a:lnSpc>
              <a:spcBef>
                <a:spcPts val="0"/>
              </a:spcBef>
              <a:spcAft>
                <a:spcPts val="0"/>
              </a:spcAft>
              <a:buClr>
                <a:schemeClr val="dk1"/>
              </a:buClr>
              <a:buSzPts val="1100"/>
              <a:buFont typeface="Arial"/>
              <a:buNone/>
            </a:pPr>
            <a:r>
              <a:rPr lang="en-GB" sz="2400">
                <a:solidFill>
                  <a:srgbClr val="434343"/>
                </a:solidFill>
                <a:latin typeface="Proxima Nova Semibold"/>
                <a:ea typeface="Proxima Nova Semibold"/>
                <a:cs typeface="Proxima Nova Semibold"/>
                <a:sym typeface="Proxima Nova Semibold"/>
              </a:rPr>
              <a:t>Checklist: only move on if:</a:t>
            </a:r>
            <a:endParaRPr sz="1200">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Char char="❏"/>
            </a:pPr>
            <a:r>
              <a:rPr lang="en-GB">
                <a:solidFill>
                  <a:srgbClr val="434343"/>
                </a:solidFill>
                <a:latin typeface="Proxima Nova"/>
                <a:ea typeface="Proxima Nova"/>
                <a:cs typeface="Proxima Nova"/>
                <a:sym typeface="Proxima Nova"/>
              </a:rPr>
              <a:t>You feel confident about young people’s </a:t>
            </a:r>
            <a:r>
              <a:rPr b="1" lang="en-GB">
                <a:solidFill>
                  <a:srgbClr val="434343"/>
                </a:solidFill>
                <a:latin typeface="Proxima Nova"/>
                <a:ea typeface="Proxima Nova"/>
                <a:cs typeface="Proxima Nova"/>
                <a:sym typeface="Proxima Nova"/>
              </a:rPr>
              <a:t>informed, voluntary consent</a:t>
            </a:r>
            <a:endParaRPr b="1">
              <a:solidFill>
                <a:srgbClr val="434343"/>
              </a:solidFill>
              <a:latin typeface="Proxima Nova"/>
              <a:ea typeface="Proxima Nova"/>
              <a:cs typeface="Proxima Nova"/>
              <a:sym typeface="Proxima Nova"/>
            </a:endParaRPr>
          </a:p>
          <a:p>
            <a:pPr indent="-317500" lvl="0" marL="457200" rtl="0" algn="l">
              <a:lnSpc>
                <a:spcPct val="115000"/>
              </a:lnSpc>
              <a:spcBef>
                <a:spcPts val="1500"/>
              </a:spcBef>
              <a:spcAft>
                <a:spcPts val="0"/>
              </a:spcAft>
              <a:buClr>
                <a:srgbClr val="434343"/>
              </a:buClr>
              <a:buSzPts val="1400"/>
              <a:buChar char="❏"/>
            </a:pPr>
            <a:r>
              <a:rPr lang="en-GB">
                <a:solidFill>
                  <a:srgbClr val="434343"/>
                </a:solidFill>
                <a:latin typeface="Proxima Nova"/>
                <a:ea typeface="Proxima Nova"/>
                <a:cs typeface="Proxima Nova"/>
                <a:sym typeface="Proxima Nova"/>
              </a:rPr>
              <a:t>Young people have had a chance to ask</a:t>
            </a:r>
            <a:r>
              <a:rPr b="1" lang="en-GB">
                <a:solidFill>
                  <a:srgbClr val="434343"/>
                </a:solidFill>
                <a:latin typeface="Proxima Nova"/>
                <a:ea typeface="Proxima Nova"/>
                <a:cs typeface="Proxima Nova"/>
                <a:sym typeface="Proxima Nova"/>
              </a:rPr>
              <a:t> questions</a:t>
            </a:r>
            <a:endParaRPr b="1">
              <a:solidFill>
                <a:srgbClr val="434343"/>
              </a:solidFill>
              <a:latin typeface="Proxima Nova"/>
              <a:ea typeface="Proxima Nova"/>
              <a:cs typeface="Proxima Nova"/>
              <a:sym typeface="Proxima Nova"/>
            </a:endParaRPr>
          </a:p>
          <a:p>
            <a:pPr indent="-317500" lvl="0" marL="457200" rtl="0" algn="l">
              <a:lnSpc>
                <a:spcPct val="115000"/>
              </a:lnSpc>
              <a:spcBef>
                <a:spcPts val="1500"/>
              </a:spcBef>
              <a:spcAft>
                <a:spcPts val="0"/>
              </a:spcAft>
              <a:buClr>
                <a:srgbClr val="434343"/>
              </a:buClr>
              <a:buSzPts val="1400"/>
              <a:buChar char="❏"/>
            </a:pPr>
            <a:r>
              <a:rPr lang="en-GB">
                <a:solidFill>
                  <a:srgbClr val="434343"/>
                </a:solidFill>
                <a:latin typeface="Proxima Nova"/>
                <a:ea typeface="Proxima Nova"/>
                <a:cs typeface="Proxima Nova"/>
                <a:sym typeface="Proxima Nova"/>
              </a:rPr>
              <a:t>Everyone’s been</a:t>
            </a:r>
            <a:r>
              <a:rPr b="1" lang="en-GB">
                <a:solidFill>
                  <a:srgbClr val="434343"/>
                </a:solidFill>
                <a:latin typeface="Proxima Nova"/>
                <a:ea typeface="Proxima Nova"/>
                <a:cs typeface="Proxima Nova"/>
                <a:sym typeface="Proxima Nova"/>
              </a:rPr>
              <a:t> introduced</a:t>
            </a:r>
            <a:endParaRPr b="1">
              <a:solidFill>
                <a:srgbClr val="434343"/>
              </a:solidFill>
              <a:latin typeface="Proxima Nova"/>
              <a:ea typeface="Proxima Nova"/>
              <a:cs typeface="Proxima Nova"/>
              <a:sym typeface="Proxima Nova"/>
            </a:endParaRPr>
          </a:p>
          <a:p>
            <a:pPr indent="-317500" lvl="0" marL="457200" rtl="0" algn="l">
              <a:lnSpc>
                <a:spcPct val="115000"/>
              </a:lnSpc>
              <a:spcBef>
                <a:spcPts val="1500"/>
              </a:spcBef>
              <a:spcAft>
                <a:spcPts val="0"/>
              </a:spcAft>
              <a:buClr>
                <a:srgbClr val="434343"/>
              </a:buClr>
              <a:buSzPts val="1400"/>
              <a:buChar char="❏"/>
            </a:pPr>
            <a:r>
              <a:rPr lang="en-GB">
                <a:solidFill>
                  <a:srgbClr val="434343"/>
                </a:solidFill>
                <a:latin typeface="Proxima Nova"/>
                <a:ea typeface="Proxima Nova"/>
                <a:cs typeface="Proxima Nova"/>
                <a:sym typeface="Proxima Nova"/>
              </a:rPr>
              <a:t>The mood in the room feels </a:t>
            </a:r>
            <a:r>
              <a:rPr b="1" lang="en-GB">
                <a:solidFill>
                  <a:srgbClr val="434343"/>
                </a:solidFill>
                <a:latin typeface="Proxima Nova"/>
                <a:ea typeface="Proxima Nova"/>
                <a:cs typeface="Proxima Nova"/>
                <a:sym typeface="Proxima Nova"/>
              </a:rPr>
              <a:t>positive and ready to start!</a:t>
            </a:r>
            <a:endParaRPr b="1">
              <a:solidFill>
                <a:srgbClr val="434343"/>
              </a:solidFill>
              <a:latin typeface="Proxima Nova"/>
              <a:ea typeface="Proxima Nova"/>
              <a:cs typeface="Proxima Nova"/>
              <a:sym typeface="Proxima Nova"/>
            </a:endParaRPr>
          </a:p>
          <a:p>
            <a:pPr indent="-317500" lvl="0" marL="457200" rtl="0" algn="l">
              <a:lnSpc>
                <a:spcPct val="115000"/>
              </a:lnSpc>
              <a:spcBef>
                <a:spcPts val="1500"/>
              </a:spcBef>
              <a:spcAft>
                <a:spcPts val="0"/>
              </a:spcAft>
              <a:buClr>
                <a:srgbClr val="434343"/>
              </a:buClr>
              <a:buSzPts val="1400"/>
              <a:buChar char="❏"/>
            </a:pPr>
            <a:r>
              <a:rPr lang="en-GB">
                <a:solidFill>
                  <a:srgbClr val="434343"/>
                </a:solidFill>
                <a:latin typeface="Proxima Nova"/>
                <a:ea typeface="Proxima Nova"/>
                <a:cs typeface="Proxima Nova"/>
                <a:sym typeface="Proxima Nova"/>
              </a:rPr>
              <a:t>You’ve turned your</a:t>
            </a:r>
            <a:r>
              <a:rPr b="1" lang="en-GB">
                <a:solidFill>
                  <a:srgbClr val="434343"/>
                </a:solidFill>
                <a:latin typeface="Proxima Nova"/>
                <a:ea typeface="Proxima Nova"/>
                <a:cs typeface="Proxima Nova"/>
                <a:sym typeface="Proxima Nova"/>
              </a:rPr>
              <a:t> recorder on</a:t>
            </a:r>
            <a:endParaRPr>
              <a:solidFill>
                <a:srgbClr val="6E6F71"/>
              </a:solidFill>
              <a:latin typeface="Proxima Nova"/>
              <a:ea typeface="Proxima Nova"/>
              <a:cs typeface="Proxima Nova"/>
              <a:sym typeface="Proxima Nova"/>
            </a:endParaRPr>
          </a:p>
          <a:p>
            <a:pPr indent="0" lvl="0" marL="0" rtl="0" algn="l">
              <a:lnSpc>
                <a:spcPct val="150000"/>
              </a:lnSpc>
              <a:spcBef>
                <a:spcPts val="1500"/>
              </a:spcBef>
              <a:spcAft>
                <a:spcPts val="0"/>
              </a:spcAft>
              <a:buClr>
                <a:schemeClr val="dk1"/>
              </a:buClr>
              <a:buSzPts val="1100"/>
              <a:buFont typeface="Arial"/>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a:p>
            <a:pPr indent="0" lvl="0" marL="0" rtl="0" algn="l">
              <a:spcBef>
                <a:spcPts val="1200"/>
              </a:spcBef>
              <a:spcAft>
                <a:spcPts val="0"/>
              </a:spcAft>
              <a:buClr>
                <a:srgbClr val="000000"/>
              </a:buClr>
              <a:buSzPts val="1100"/>
              <a:buFont typeface="Arial"/>
              <a:buNone/>
            </a:pPr>
            <a:r>
              <a:t/>
            </a:r>
            <a:endParaRPr sz="1200">
              <a:solidFill>
                <a:srgbClr val="E86C00"/>
              </a:solidFill>
              <a:latin typeface="Proxima Nova"/>
              <a:ea typeface="Proxima Nova"/>
              <a:cs typeface="Proxima Nova"/>
              <a:sym typeface="Proxima Nova"/>
            </a:endParaRPr>
          </a:p>
          <a:p>
            <a:pPr indent="0" lvl="0" marL="0" rtl="0" algn="l">
              <a:lnSpc>
                <a:spcPct val="115000"/>
              </a:lnSpc>
              <a:spcBef>
                <a:spcPts val="0"/>
              </a:spcBef>
              <a:spcAft>
                <a:spcPts val="1200"/>
              </a:spcAft>
              <a:buClr>
                <a:srgbClr val="000000"/>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p:txBody>
      </p:sp>
      <p:sp>
        <p:nvSpPr>
          <p:cNvPr id="281" name="Google Shape;281;p47"/>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7FBA00"/>
                </a:solidFill>
              </a:rPr>
              <a:t>barnardos.org.uk</a:t>
            </a:r>
            <a:endParaRPr sz="1200">
              <a:solidFill>
                <a:srgbClr val="7FBA00"/>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8"/>
          <p:cNvSpPr/>
          <p:nvPr/>
        </p:nvSpPr>
        <p:spPr>
          <a:xfrm>
            <a:off x="0" y="0"/>
            <a:ext cx="9144000" cy="5143500"/>
          </a:xfrm>
          <a:prstGeom prst="rect">
            <a:avLst/>
          </a:prstGeom>
          <a:solidFill>
            <a:srgbClr val="009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8"/>
          <p:cNvSpPr txBox="1"/>
          <p:nvPr/>
        </p:nvSpPr>
        <p:spPr>
          <a:xfrm>
            <a:off x="447750" y="1909200"/>
            <a:ext cx="8248500" cy="1325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GB" sz="3000">
                <a:solidFill>
                  <a:schemeClr val="lt1"/>
                </a:solidFill>
                <a:latin typeface="Proxima Nova Semibold"/>
                <a:ea typeface="Proxima Nova Semibold"/>
                <a:cs typeface="Proxima Nova Semibold"/>
                <a:sym typeface="Proxima Nova Semibold"/>
              </a:rPr>
              <a:t>Ice breaker options</a:t>
            </a:r>
            <a:endParaRPr sz="3000">
              <a:solidFill>
                <a:schemeClr val="lt1"/>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t/>
            </a:r>
            <a:endParaRPr sz="1800">
              <a:solidFill>
                <a:schemeClr val="lt1"/>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rPr lang="en-GB" sz="1800">
                <a:solidFill>
                  <a:schemeClr val="lt1"/>
                </a:solidFill>
                <a:latin typeface="Proxima Nova"/>
                <a:ea typeface="Proxima Nova"/>
                <a:cs typeface="Proxima Nova"/>
                <a:sym typeface="Proxima Nova"/>
              </a:rPr>
              <a:t>A warm up activity, get the child/ young person thinking creatively, ok with answering questions and comfortable with working together.</a:t>
            </a:r>
            <a:endParaRPr sz="1800">
              <a:solidFill>
                <a:schemeClr val="lt1"/>
              </a:solidFill>
              <a:latin typeface="Proxima Nova Semibold"/>
              <a:ea typeface="Proxima Nova Semibold"/>
              <a:cs typeface="Proxima Nova Semibold"/>
              <a:sym typeface="Proxima Nova Semibold"/>
            </a:endParaRPr>
          </a:p>
        </p:txBody>
      </p:sp>
      <p:sp>
        <p:nvSpPr>
          <p:cNvPr id="288" name="Google Shape;288;p48"/>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FFFFFF"/>
                </a:solidFill>
              </a:rPr>
              <a:t>barnardos.org.uk</a:t>
            </a:r>
            <a:endParaRPr sz="1200">
              <a:solidFill>
                <a:srgbClr val="FFFFFF"/>
              </a:solidFill>
              <a:latin typeface="Proxima Nova"/>
              <a:ea typeface="Proxima Nova"/>
              <a:cs typeface="Proxima Nova"/>
              <a:sym typeface="Proxima Nova"/>
            </a:endParaRPr>
          </a:p>
        </p:txBody>
      </p:sp>
      <p:pic>
        <p:nvPicPr>
          <p:cNvPr id="289" name="Google Shape;289;p48"/>
          <p:cNvPicPr preferRelativeResize="0"/>
          <p:nvPr/>
        </p:nvPicPr>
        <p:blipFill>
          <a:blip r:embed="rId3">
            <a:alphaModFix/>
          </a:blip>
          <a:stretch>
            <a:fillRect/>
          </a:stretch>
        </p:blipFill>
        <p:spPr>
          <a:xfrm>
            <a:off x="177500" y="4351225"/>
            <a:ext cx="1165749" cy="582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1"/>
          <p:cNvSpPr/>
          <p:nvPr/>
        </p:nvSpPr>
        <p:spPr>
          <a:xfrm>
            <a:off x="0" y="0"/>
            <a:ext cx="9144000" cy="5143500"/>
          </a:xfrm>
          <a:prstGeom prst="rect">
            <a:avLst/>
          </a:prstGeom>
          <a:solidFill>
            <a:srgbClr val="E86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1"/>
          <p:cNvSpPr txBox="1"/>
          <p:nvPr/>
        </p:nvSpPr>
        <p:spPr>
          <a:xfrm>
            <a:off x="450000" y="2105850"/>
            <a:ext cx="7292400" cy="931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GB" sz="3000">
                <a:solidFill>
                  <a:schemeClr val="lt1"/>
                </a:solidFill>
                <a:latin typeface="Proxima Nova Semibold"/>
                <a:ea typeface="Proxima Nova Semibold"/>
                <a:cs typeface="Proxima Nova Semibold"/>
                <a:sym typeface="Proxima Nova Semibold"/>
              </a:rPr>
              <a:t>How to use this document</a:t>
            </a:r>
            <a:endParaRPr sz="3000">
              <a:solidFill>
                <a:schemeClr val="lt1"/>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rPr lang="en-GB" sz="3000">
                <a:solidFill>
                  <a:schemeClr val="lt1"/>
                </a:solidFill>
                <a:latin typeface="Proxima Nova"/>
                <a:ea typeface="Proxima Nova"/>
                <a:cs typeface="Proxima Nova"/>
                <a:sym typeface="Proxima Nova"/>
              </a:rPr>
              <a:t>(delete this section before use)</a:t>
            </a:r>
            <a:endParaRPr sz="3000">
              <a:solidFill>
                <a:schemeClr val="lt1"/>
              </a:solidFill>
              <a:latin typeface="Proxima Nova"/>
              <a:ea typeface="Proxima Nova"/>
              <a:cs typeface="Proxima Nova"/>
              <a:sym typeface="Proxima Nova"/>
            </a:endParaRPr>
          </a:p>
        </p:txBody>
      </p:sp>
      <p:sp>
        <p:nvSpPr>
          <p:cNvPr id="151" name="Google Shape;151;p31"/>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FFFFFF"/>
                </a:solidFill>
              </a:rPr>
              <a:t>barnardos.org.uk</a:t>
            </a:r>
            <a:endParaRPr sz="1200">
              <a:solidFill>
                <a:srgbClr val="FFFFFF"/>
              </a:solidFill>
              <a:latin typeface="Proxima Nova"/>
              <a:ea typeface="Proxima Nova"/>
              <a:cs typeface="Proxima Nova"/>
              <a:sym typeface="Proxima Nova"/>
            </a:endParaRPr>
          </a:p>
        </p:txBody>
      </p:sp>
      <p:pic>
        <p:nvPicPr>
          <p:cNvPr id="152" name="Google Shape;152;p31"/>
          <p:cNvPicPr preferRelativeResize="0"/>
          <p:nvPr/>
        </p:nvPicPr>
        <p:blipFill>
          <a:blip r:embed="rId3">
            <a:alphaModFix/>
          </a:blip>
          <a:stretch>
            <a:fillRect/>
          </a:stretch>
        </p:blipFill>
        <p:spPr>
          <a:xfrm>
            <a:off x="177500" y="4351225"/>
            <a:ext cx="1165749" cy="582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9"/>
          <p:cNvSpPr txBox="1"/>
          <p:nvPr/>
        </p:nvSpPr>
        <p:spPr>
          <a:xfrm>
            <a:off x="1174175" y="5240725"/>
            <a:ext cx="51138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7FBA00"/>
              </a:solidFill>
              <a:latin typeface="Proxima Nova"/>
              <a:ea typeface="Proxima Nova"/>
              <a:cs typeface="Proxima Nova"/>
              <a:sym typeface="Proxima Nova"/>
            </a:endParaRPr>
          </a:p>
        </p:txBody>
      </p:sp>
      <p:sp>
        <p:nvSpPr>
          <p:cNvPr id="295" name="Google Shape;295;p49"/>
          <p:cNvSpPr txBox="1"/>
          <p:nvPr/>
        </p:nvSpPr>
        <p:spPr>
          <a:xfrm>
            <a:off x="450000" y="450000"/>
            <a:ext cx="3699000" cy="446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sz="2400">
                <a:solidFill>
                  <a:srgbClr val="434343"/>
                </a:solidFill>
                <a:latin typeface="Proxima Nova Semibold"/>
                <a:ea typeface="Proxima Nova Semibold"/>
                <a:cs typeface="Proxima Nova Semibold"/>
                <a:sym typeface="Proxima Nova Semibold"/>
              </a:rPr>
              <a:t>Ice breaker option 1 - </a:t>
            </a:r>
            <a:br>
              <a:rPr lang="en-GB" sz="2400">
                <a:solidFill>
                  <a:srgbClr val="434343"/>
                </a:solidFill>
                <a:latin typeface="Proxima Nova Semibold"/>
                <a:ea typeface="Proxima Nova Semibold"/>
                <a:cs typeface="Proxima Nova Semibold"/>
                <a:sym typeface="Proxima Nova Semibold"/>
              </a:rPr>
            </a:br>
            <a:r>
              <a:rPr lang="en-GB" sz="2400">
                <a:solidFill>
                  <a:srgbClr val="434343"/>
                </a:solidFill>
                <a:latin typeface="Proxima Nova"/>
                <a:ea typeface="Proxima Nova"/>
                <a:cs typeface="Proxima Nova"/>
                <a:sym typeface="Proxima Nova"/>
              </a:rPr>
              <a:t>10 minutes</a:t>
            </a:r>
            <a:endParaRPr sz="24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None/>
            </a:pPr>
            <a:r>
              <a:rPr b="1" lang="en-GB">
                <a:solidFill>
                  <a:srgbClr val="434343"/>
                </a:solidFill>
                <a:latin typeface="Proxima Nova"/>
                <a:ea typeface="Proxima Nova"/>
                <a:cs typeface="Proxima Nova"/>
                <a:sym typeface="Proxima Nova"/>
              </a:rPr>
              <a:t>Imagine you are…?</a:t>
            </a:r>
            <a:endParaRPr b="1">
              <a:solidFill>
                <a:srgbClr val="434343"/>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342900" lvl="0" marL="457200" rtl="0" algn="l">
              <a:lnSpc>
                <a:spcPct val="150000"/>
              </a:lnSpc>
              <a:spcBef>
                <a:spcPts val="0"/>
              </a:spcBef>
              <a:spcAft>
                <a:spcPts val="0"/>
              </a:spcAft>
              <a:buClr>
                <a:srgbClr val="0099A9"/>
              </a:buClr>
              <a:buSzPts val="1800"/>
              <a:buFont typeface="Proxima Nova Semibold"/>
              <a:buAutoNum type="arabicPeriod"/>
            </a:pPr>
            <a:r>
              <a:rPr lang="en-GB" sz="1800">
                <a:solidFill>
                  <a:srgbClr val="0099A9"/>
                </a:solidFill>
                <a:latin typeface="Proxima Nova Semibold"/>
                <a:ea typeface="Proxima Nova Semibold"/>
                <a:cs typeface="Proxima Nova Semibold"/>
                <a:sym typeface="Proxima Nova Semibold"/>
              </a:rPr>
              <a:t>Imagine you are a superhero…</a:t>
            </a:r>
            <a:endParaRPr sz="1800">
              <a:solidFill>
                <a:srgbClr val="0099A9"/>
              </a:solidFill>
              <a:latin typeface="Proxima Nova Semibold"/>
              <a:ea typeface="Proxima Nova Semibold"/>
              <a:cs typeface="Proxima Nova Semibold"/>
              <a:sym typeface="Proxima Nova Semibold"/>
            </a:endParaRPr>
          </a:p>
          <a:p>
            <a:pPr indent="-317500" lvl="0" marL="457200" rtl="0" algn="l">
              <a:lnSpc>
                <a:spcPct val="100000"/>
              </a:lnSpc>
              <a:spcBef>
                <a:spcPts val="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What would your superpower be and why? </a:t>
            </a:r>
            <a:endParaRPr>
              <a:solidFill>
                <a:srgbClr val="434343"/>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rgbClr val="434343"/>
              </a:solidFill>
              <a:latin typeface="Proxima Nova"/>
              <a:ea typeface="Proxima Nova"/>
              <a:cs typeface="Proxima Nova"/>
              <a:sym typeface="Proxima Nova"/>
            </a:endParaRPr>
          </a:p>
          <a:p>
            <a:pPr indent="-342900" lvl="0" marL="457200" rtl="0" algn="l">
              <a:lnSpc>
                <a:spcPct val="100000"/>
              </a:lnSpc>
              <a:spcBef>
                <a:spcPts val="0"/>
              </a:spcBef>
              <a:spcAft>
                <a:spcPts val="0"/>
              </a:spcAft>
              <a:buClr>
                <a:srgbClr val="0099A9"/>
              </a:buClr>
              <a:buSzPts val="1800"/>
              <a:buFont typeface="Proxima Nova Semibold"/>
              <a:buAutoNum type="arabicPeriod"/>
            </a:pPr>
            <a:r>
              <a:rPr lang="en-GB" sz="1800">
                <a:solidFill>
                  <a:srgbClr val="0099A9"/>
                </a:solidFill>
                <a:latin typeface="Proxima Nova Semibold"/>
                <a:ea typeface="Proxima Nova Semibold"/>
                <a:cs typeface="Proxima Nova Semibold"/>
                <a:sym typeface="Proxima Nova Semibold"/>
              </a:rPr>
              <a:t>Imagine you are in charge of the UK for a day…</a:t>
            </a:r>
            <a:endParaRPr sz="1800">
              <a:solidFill>
                <a:srgbClr val="0099A9"/>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t/>
            </a:r>
            <a:endParaRPr sz="1200">
              <a:solidFill>
                <a:srgbClr val="6E2066"/>
              </a:solidFill>
              <a:latin typeface="Proxima Nova Semibold"/>
              <a:ea typeface="Proxima Nova Semibold"/>
              <a:cs typeface="Proxima Nova Semibold"/>
              <a:sym typeface="Proxima Nova Semibold"/>
            </a:endParaRPr>
          </a:p>
          <a:p>
            <a:pPr indent="-317500" lvl="0" marL="457200" rtl="0" algn="l">
              <a:spcBef>
                <a:spcPts val="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What would you change?</a:t>
            </a:r>
            <a:endParaRPr>
              <a:solidFill>
                <a:srgbClr val="434343"/>
              </a:solidFill>
              <a:latin typeface="Proxima Nova"/>
              <a:ea typeface="Proxima Nova"/>
              <a:cs typeface="Proxima Nova"/>
              <a:sym typeface="Proxima Nova"/>
            </a:endParaRPr>
          </a:p>
          <a:p>
            <a:pPr indent="-317500" lvl="0" marL="457200" rtl="0" algn="l">
              <a:spcBef>
                <a:spcPts val="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What one thing would you say to a young person in residential care?</a:t>
            </a:r>
            <a:endParaRPr>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1200">
              <a:solidFill>
                <a:srgbClr val="6E6F71"/>
              </a:solidFill>
              <a:latin typeface="Proxima Nova"/>
              <a:ea typeface="Proxima Nova"/>
              <a:cs typeface="Proxima Nova"/>
              <a:sym typeface="Proxima Nova"/>
            </a:endParaRPr>
          </a:p>
          <a:p>
            <a:pPr indent="0" lvl="0" marL="0" rtl="0" algn="l">
              <a:lnSpc>
                <a:spcPct val="150000"/>
              </a:lnSpc>
              <a:spcBef>
                <a:spcPts val="0"/>
              </a:spcBef>
              <a:spcAft>
                <a:spcPts val="0"/>
              </a:spcAft>
              <a:buClr>
                <a:schemeClr val="dk1"/>
              </a:buClr>
              <a:buSzPts val="1100"/>
              <a:buFont typeface="Arial"/>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a:p>
            <a:pPr indent="0" lvl="0" marL="0" rtl="0" algn="l">
              <a:spcBef>
                <a:spcPts val="1200"/>
              </a:spcBef>
              <a:spcAft>
                <a:spcPts val="0"/>
              </a:spcAft>
              <a:buClr>
                <a:srgbClr val="000000"/>
              </a:buClr>
              <a:buSzPts val="1100"/>
              <a:buFont typeface="Arial"/>
              <a:buNone/>
            </a:pPr>
            <a:r>
              <a:t/>
            </a:r>
            <a:endParaRPr sz="1200">
              <a:solidFill>
                <a:srgbClr val="E86C00"/>
              </a:solidFill>
              <a:latin typeface="Proxima Nova"/>
              <a:ea typeface="Proxima Nova"/>
              <a:cs typeface="Proxima Nova"/>
              <a:sym typeface="Proxima Nova"/>
            </a:endParaRPr>
          </a:p>
          <a:p>
            <a:pPr indent="0" lvl="0" marL="0" rtl="0" algn="l">
              <a:lnSpc>
                <a:spcPct val="115000"/>
              </a:lnSpc>
              <a:spcBef>
                <a:spcPts val="0"/>
              </a:spcBef>
              <a:spcAft>
                <a:spcPts val="1200"/>
              </a:spcAft>
              <a:buClr>
                <a:srgbClr val="000000"/>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p:txBody>
      </p:sp>
      <p:sp>
        <p:nvSpPr>
          <p:cNvPr id="296" name="Google Shape;296;p49"/>
          <p:cNvSpPr txBox="1"/>
          <p:nvPr/>
        </p:nvSpPr>
        <p:spPr>
          <a:xfrm>
            <a:off x="4796850" y="513550"/>
            <a:ext cx="3897000" cy="42798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lang="en-GB" sz="1800">
                <a:solidFill>
                  <a:srgbClr val="0099A9"/>
                </a:solidFill>
                <a:latin typeface="Proxima Nova Semibold"/>
                <a:ea typeface="Proxima Nova Semibold"/>
                <a:cs typeface="Proxima Nova Semibold"/>
                <a:sym typeface="Proxima Nova Semibold"/>
              </a:rPr>
              <a:t>Instructions</a:t>
            </a:r>
            <a:endParaRPr sz="1800">
              <a:solidFill>
                <a:srgbClr val="0099A9"/>
              </a:solidFill>
              <a:latin typeface="Proxima Nova Semibold"/>
              <a:ea typeface="Proxima Nova Semibold"/>
              <a:cs typeface="Proxima Nova Semibold"/>
              <a:sym typeface="Proxima Nova Semibold"/>
            </a:endParaRPr>
          </a:p>
          <a:p>
            <a:pPr indent="0" lvl="0" marL="0" rtl="0" algn="l">
              <a:spcBef>
                <a:spcPts val="0"/>
              </a:spcBef>
              <a:spcAft>
                <a:spcPts val="0"/>
              </a:spcAft>
              <a:buClr>
                <a:schemeClr val="dk1"/>
              </a:buClr>
              <a:buSzPts val="1100"/>
              <a:buFont typeface="Arial"/>
              <a:buNone/>
            </a:pPr>
            <a:r>
              <a:rPr b="1" lang="en-GB">
                <a:solidFill>
                  <a:srgbClr val="434343"/>
                </a:solidFill>
                <a:latin typeface="Proxima Nova"/>
                <a:ea typeface="Proxima Nova"/>
                <a:cs typeface="Proxima Nova"/>
                <a:sym typeface="Proxima Nova"/>
              </a:rPr>
              <a:t>Ask the following prompt questions:</a:t>
            </a:r>
            <a:endParaRPr b="1">
              <a:solidFill>
                <a:srgbClr val="434343"/>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b="1">
              <a:solidFill>
                <a:srgbClr val="434343"/>
              </a:solidFill>
              <a:latin typeface="Proxima Nova"/>
              <a:ea typeface="Proxima Nova"/>
              <a:cs typeface="Proxima Nova"/>
              <a:sym typeface="Proxima Nova"/>
            </a:endParaRPr>
          </a:p>
          <a:p>
            <a:pPr indent="-317500" lvl="0" marL="457200" rtl="0" algn="l">
              <a:spcBef>
                <a:spcPts val="0"/>
              </a:spcBef>
              <a:spcAft>
                <a:spcPts val="0"/>
              </a:spcAft>
              <a:buClr>
                <a:srgbClr val="434343"/>
              </a:buClr>
              <a:buSzPts val="1400"/>
              <a:buFont typeface="Proxima Nova"/>
              <a:buAutoNum type="arabicPeriod"/>
            </a:pPr>
            <a:r>
              <a:rPr lang="en-GB">
                <a:solidFill>
                  <a:srgbClr val="434343"/>
                </a:solidFill>
                <a:latin typeface="Proxima Nova"/>
                <a:ea typeface="Proxima Nova"/>
                <a:cs typeface="Proxima Nova"/>
                <a:sym typeface="Proxima Nova"/>
              </a:rPr>
              <a:t>Who is your favourite superhero character?</a:t>
            </a:r>
            <a:endParaRPr>
              <a:solidFill>
                <a:srgbClr val="434343"/>
              </a:solidFill>
              <a:latin typeface="Proxima Nova"/>
              <a:ea typeface="Proxima Nova"/>
              <a:cs typeface="Proxima Nova"/>
              <a:sym typeface="Proxima Nova"/>
            </a:endParaRPr>
          </a:p>
          <a:p>
            <a:pPr indent="0" lvl="0" marL="457200" rtl="0" algn="l">
              <a:spcBef>
                <a:spcPts val="0"/>
              </a:spcBef>
              <a:spcAft>
                <a:spcPts val="0"/>
              </a:spcAft>
              <a:buClr>
                <a:schemeClr val="dk1"/>
              </a:buClr>
              <a:buSzPts val="1100"/>
              <a:buFont typeface="Arial"/>
              <a:buNone/>
            </a:pPr>
            <a:r>
              <a:t/>
            </a:r>
            <a:endParaRPr>
              <a:solidFill>
                <a:srgbClr val="434343"/>
              </a:solidFill>
              <a:latin typeface="Proxima Nova"/>
              <a:ea typeface="Proxima Nova"/>
              <a:cs typeface="Proxima Nova"/>
              <a:sym typeface="Proxima Nova"/>
            </a:endParaRPr>
          </a:p>
          <a:p>
            <a:pPr indent="-317500" lvl="0" marL="457200" rtl="0" algn="l">
              <a:spcBef>
                <a:spcPts val="0"/>
              </a:spcBef>
              <a:spcAft>
                <a:spcPts val="0"/>
              </a:spcAft>
              <a:buClr>
                <a:srgbClr val="434343"/>
              </a:buClr>
              <a:buSzPts val="1400"/>
              <a:buFont typeface="Proxima Nova"/>
              <a:buAutoNum type="arabicPeriod"/>
            </a:pPr>
            <a:r>
              <a:rPr lang="en-GB">
                <a:solidFill>
                  <a:srgbClr val="434343"/>
                </a:solidFill>
                <a:latin typeface="Proxima Nova"/>
                <a:ea typeface="Proxima Nova"/>
                <a:cs typeface="Proxima Nova"/>
                <a:sym typeface="Proxima Nova"/>
              </a:rPr>
              <a:t>Your in charge for a day, what would you most like to do/ say to a young person like you?</a:t>
            </a:r>
            <a:endParaRPr>
              <a:solidFill>
                <a:srgbClr val="434343"/>
              </a:solidFill>
              <a:latin typeface="Proxima Nova"/>
              <a:ea typeface="Proxima Nova"/>
              <a:cs typeface="Proxima Nova"/>
              <a:sym typeface="Proxima Nova"/>
            </a:endParaRPr>
          </a:p>
          <a:p>
            <a:pPr indent="0" lvl="0" marL="0" rtl="0" algn="l">
              <a:lnSpc>
                <a:spcPct val="150000"/>
              </a:lnSpc>
              <a:spcBef>
                <a:spcPts val="0"/>
              </a:spcBef>
              <a:spcAft>
                <a:spcPts val="1200"/>
              </a:spcAft>
              <a:buClr>
                <a:srgbClr val="000000"/>
              </a:buClr>
              <a:buSzPts val="1100"/>
              <a:buFont typeface="Arial"/>
              <a:buNone/>
            </a:pPr>
            <a:r>
              <a:t/>
            </a:r>
            <a:endParaRPr sz="1200">
              <a:solidFill>
                <a:srgbClr val="434343"/>
              </a:solidFill>
              <a:latin typeface="Proxima Nova"/>
              <a:ea typeface="Proxima Nova"/>
              <a:cs typeface="Proxima Nova"/>
              <a:sym typeface="Proxima Nova"/>
            </a:endParaRPr>
          </a:p>
        </p:txBody>
      </p:sp>
      <p:cxnSp>
        <p:nvCxnSpPr>
          <p:cNvPr id="297" name="Google Shape;297;p49"/>
          <p:cNvCxnSpPr/>
          <p:nvPr/>
        </p:nvCxnSpPr>
        <p:spPr>
          <a:xfrm>
            <a:off x="4572175" y="386500"/>
            <a:ext cx="0" cy="4533900"/>
          </a:xfrm>
          <a:prstGeom prst="straightConnector1">
            <a:avLst/>
          </a:prstGeom>
          <a:noFill/>
          <a:ln cap="flat" cmpd="sng" w="9525">
            <a:solidFill>
              <a:srgbClr val="CCCCCC"/>
            </a:solidFill>
            <a:prstDash val="solid"/>
            <a:round/>
            <a:headEnd len="med" w="med" type="none"/>
            <a:tailEnd len="med" w="med" type="none"/>
          </a:ln>
        </p:spPr>
      </p:cxnSp>
      <p:sp>
        <p:nvSpPr>
          <p:cNvPr id="298" name="Google Shape;298;p49"/>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7FBA00"/>
                </a:solidFill>
              </a:rPr>
              <a:t>barnardos.org.uk</a:t>
            </a:r>
            <a:endParaRPr sz="1200">
              <a:solidFill>
                <a:srgbClr val="7FBA00"/>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0"/>
          <p:cNvSpPr/>
          <p:nvPr/>
        </p:nvSpPr>
        <p:spPr>
          <a:xfrm>
            <a:off x="0" y="0"/>
            <a:ext cx="9144000" cy="5143500"/>
          </a:xfrm>
          <a:prstGeom prst="rect">
            <a:avLst/>
          </a:prstGeom>
          <a:solidFill>
            <a:srgbClr val="7FB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0"/>
          <p:cNvSpPr txBox="1"/>
          <p:nvPr/>
        </p:nvSpPr>
        <p:spPr>
          <a:xfrm>
            <a:off x="450000" y="2240400"/>
            <a:ext cx="8248500" cy="6627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GB" sz="3000">
                <a:solidFill>
                  <a:schemeClr val="lt1"/>
                </a:solidFill>
                <a:latin typeface="Proxima Nova Semibold"/>
                <a:ea typeface="Proxima Nova Semibold"/>
                <a:cs typeface="Proxima Nova Semibold"/>
                <a:sym typeface="Proxima Nova Semibold"/>
              </a:rPr>
              <a:t>Session activities and questioning prompts</a:t>
            </a:r>
            <a:endParaRPr sz="1800">
              <a:solidFill>
                <a:schemeClr val="lt1"/>
              </a:solidFill>
              <a:latin typeface="Proxima Nova Semibold"/>
              <a:ea typeface="Proxima Nova Semibold"/>
              <a:cs typeface="Proxima Nova Semibold"/>
              <a:sym typeface="Proxima Nova Semibold"/>
            </a:endParaRPr>
          </a:p>
        </p:txBody>
      </p:sp>
      <p:sp>
        <p:nvSpPr>
          <p:cNvPr id="305" name="Google Shape;305;p50"/>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FFFFFF"/>
                </a:solidFill>
              </a:rPr>
              <a:t>barnardos.org.uk</a:t>
            </a:r>
            <a:endParaRPr sz="1200">
              <a:solidFill>
                <a:srgbClr val="FFFFFF"/>
              </a:solidFill>
              <a:latin typeface="Proxima Nova"/>
              <a:ea typeface="Proxima Nova"/>
              <a:cs typeface="Proxima Nova"/>
              <a:sym typeface="Proxima Nova"/>
            </a:endParaRPr>
          </a:p>
        </p:txBody>
      </p:sp>
      <p:pic>
        <p:nvPicPr>
          <p:cNvPr id="306" name="Google Shape;306;p50"/>
          <p:cNvPicPr preferRelativeResize="0"/>
          <p:nvPr/>
        </p:nvPicPr>
        <p:blipFill>
          <a:blip r:embed="rId3">
            <a:alphaModFix/>
          </a:blip>
          <a:stretch>
            <a:fillRect/>
          </a:stretch>
        </p:blipFill>
        <p:spPr>
          <a:xfrm>
            <a:off x="177500" y="4351225"/>
            <a:ext cx="1165749" cy="582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1"/>
          <p:cNvSpPr/>
          <p:nvPr/>
        </p:nvSpPr>
        <p:spPr>
          <a:xfrm>
            <a:off x="0" y="0"/>
            <a:ext cx="9144000" cy="5143500"/>
          </a:xfrm>
          <a:prstGeom prst="rect">
            <a:avLst/>
          </a:prstGeom>
          <a:solidFill>
            <a:srgbClr val="E86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1"/>
          <p:cNvSpPr txBox="1"/>
          <p:nvPr/>
        </p:nvSpPr>
        <p:spPr>
          <a:xfrm>
            <a:off x="447750" y="1106400"/>
            <a:ext cx="8248500" cy="29307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GB" sz="3000">
                <a:solidFill>
                  <a:schemeClr val="lt1"/>
                </a:solidFill>
                <a:latin typeface="Proxima Nova Semibold"/>
                <a:ea typeface="Proxima Nova Semibold"/>
                <a:cs typeface="Proxima Nova Semibold"/>
                <a:sym typeface="Proxima Nova Semibold"/>
              </a:rPr>
              <a:t>Take a break!</a:t>
            </a:r>
            <a:endParaRPr sz="3000">
              <a:solidFill>
                <a:schemeClr val="lt1"/>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t/>
            </a:r>
            <a:endParaRPr sz="1800">
              <a:solidFill>
                <a:schemeClr val="lt1"/>
              </a:solidFill>
              <a:latin typeface="Proxima Nova Semibold"/>
              <a:ea typeface="Proxima Nova Semibold"/>
              <a:cs typeface="Proxima Nova Semibold"/>
              <a:sym typeface="Proxima Nova Semibold"/>
            </a:endParaRPr>
          </a:p>
          <a:p>
            <a:pPr indent="0" lvl="0" marL="0" rtl="0" algn="l">
              <a:spcBef>
                <a:spcPts val="0"/>
              </a:spcBef>
              <a:spcAft>
                <a:spcPts val="0"/>
              </a:spcAft>
              <a:buClr>
                <a:schemeClr val="dk1"/>
              </a:buClr>
              <a:buSzPts val="1100"/>
              <a:buFont typeface="Arial"/>
              <a:buNone/>
            </a:pPr>
            <a:r>
              <a:rPr lang="en-GB" sz="1800">
                <a:solidFill>
                  <a:schemeClr val="lt1"/>
                </a:solidFill>
                <a:latin typeface="Proxima Nova"/>
                <a:ea typeface="Proxima Nova"/>
                <a:cs typeface="Proxima Nova"/>
                <a:sym typeface="Proxima Nova"/>
              </a:rPr>
              <a:t>Stand up, play, move around</a:t>
            </a:r>
            <a:endParaRPr sz="1800">
              <a:solidFill>
                <a:schemeClr val="lt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GB" sz="1800">
                <a:solidFill>
                  <a:schemeClr val="lt1"/>
                </a:solidFill>
                <a:latin typeface="Proxima Nova"/>
                <a:ea typeface="Proxima Nova"/>
                <a:cs typeface="Proxima Nova"/>
                <a:sym typeface="Proxima Nova"/>
              </a:rPr>
              <a:t>Signal to the young person to take a 5 minute break.</a:t>
            </a:r>
            <a:endParaRPr sz="1800">
              <a:solidFill>
                <a:schemeClr val="lt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800">
              <a:solidFill>
                <a:schemeClr val="lt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GB" sz="1800">
                <a:solidFill>
                  <a:schemeClr val="lt1"/>
                </a:solidFill>
                <a:latin typeface="Proxima Nova"/>
                <a:ea typeface="Proxima Nova"/>
                <a:cs typeface="Proxima Nova"/>
                <a:sym typeface="Proxima Nova"/>
              </a:rPr>
              <a:t>Upon returning -</a:t>
            </a:r>
            <a:endParaRPr b="1" sz="1800">
              <a:solidFill>
                <a:schemeClr val="lt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GB" sz="1800">
                <a:solidFill>
                  <a:schemeClr val="lt1"/>
                </a:solidFill>
                <a:latin typeface="Proxima Nova"/>
                <a:ea typeface="Proxima Nova"/>
                <a:cs typeface="Proxima Nova"/>
                <a:sym typeface="Proxima Nova"/>
              </a:rPr>
              <a:t>Check in to see if they have any questions/ concerns?</a:t>
            </a:r>
            <a:br>
              <a:rPr lang="en-GB" sz="1800">
                <a:solidFill>
                  <a:schemeClr val="lt1"/>
                </a:solidFill>
                <a:latin typeface="Proxima Nova"/>
                <a:ea typeface="Proxima Nova"/>
                <a:cs typeface="Proxima Nova"/>
                <a:sym typeface="Proxima Nova"/>
              </a:rPr>
            </a:br>
            <a:r>
              <a:rPr lang="en-GB" sz="1800">
                <a:solidFill>
                  <a:schemeClr val="lt1"/>
                </a:solidFill>
                <a:latin typeface="Proxima Nova"/>
                <a:ea typeface="Proxima Nova"/>
                <a:cs typeface="Proxima Nova"/>
                <a:sym typeface="Proxima Nova"/>
              </a:rPr>
              <a:t>Are you ok to continue?</a:t>
            </a:r>
            <a:endParaRPr sz="1800">
              <a:solidFill>
                <a:schemeClr val="lt1"/>
              </a:solidFill>
              <a:latin typeface="Proxima Nova"/>
              <a:ea typeface="Proxima Nova"/>
              <a:cs typeface="Proxima Nova"/>
              <a:sym typeface="Proxima Nova"/>
            </a:endParaRPr>
          </a:p>
        </p:txBody>
      </p:sp>
      <p:sp>
        <p:nvSpPr>
          <p:cNvPr id="313" name="Google Shape;313;p51"/>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FFFFFF"/>
                </a:solidFill>
              </a:rPr>
              <a:t>barnardos.org.uk</a:t>
            </a:r>
            <a:endParaRPr sz="1200">
              <a:solidFill>
                <a:srgbClr val="FFFFFF"/>
              </a:solidFill>
              <a:latin typeface="Proxima Nova"/>
              <a:ea typeface="Proxima Nova"/>
              <a:cs typeface="Proxima Nova"/>
              <a:sym typeface="Proxima Nova"/>
            </a:endParaRPr>
          </a:p>
        </p:txBody>
      </p:sp>
      <p:pic>
        <p:nvPicPr>
          <p:cNvPr id="314" name="Google Shape;314;p51"/>
          <p:cNvPicPr preferRelativeResize="0"/>
          <p:nvPr/>
        </p:nvPicPr>
        <p:blipFill>
          <a:blip r:embed="rId3">
            <a:alphaModFix/>
          </a:blip>
          <a:stretch>
            <a:fillRect/>
          </a:stretch>
        </p:blipFill>
        <p:spPr>
          <a:xfrm>
            <a:off x="177500" y="4351225"/>
            <a:ext cx="1165749" cy="582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2"/>
          <p:cNvSpPr txBox="1"/>
          <p:nvPr/>
        </p:nvSpPr>
        <p:spPr>
          <a:xfrm>
            <a:off x="1174175" y="5240725"/>
            <a:ext cx="51138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7FBA00"/>
              </a:solidFill>
              <a:latin typeface="Proxima Nova"/>
              <a:ea typeface="Proxima Nova"/>
              <a:cs typeface="Proxima Nova"/>
              <a:sym typeface="Proxima Nova"/>
            </a:endParaRPr>
          </a:p>
        </p:txBody>
      </p:sp>
      <p:sp>
        <p:nvSpPr>
          <p:cNvPr id="320" name="Google Shape;320;p52"/>
          <p:cNvSpPr txBox="1"/>
          <p:nvPr/>
        </p:nvSpPr>
        <p:spPr>
          <a:xfrm>
            <a:off x="450000" y="450000"/>
            <a:ext cx="5265000" cy="446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sz="1200">
                <a:solidFill>
                  <a:srgbClr val="7FBA00"/>
                </a:solidFill>
                <a:latin typeface="Proxima Nova"/>
                <a:ea typeface="Proxima Nova"/>
                <a:cs typeface="Proxima Nova"/>
                <a:sym typeface="Proxima Nova"/>
              </a:rPr>
              <a:t>Take home pack hand out</a:t>
            </a:r>
            <a:endParaRPr sz="1200">
              <a:solidFill>
                <a:srgbClr val="7FBA00"/>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rPr lang="en-GB" sz="2400">
                <a:solidFill>
                  <a:srgbClr val="434343"/>
                </a:solidFill>
                <a:latin typeface="Proxima Nova Semibold"/>
                <a:ea typeface="Proxima Nova Semibold"/>
                <a:cs typeface="Proxima Nova Semibold"/>
                <a:sym typeface="Proxima Nova Semibold"/>
              </a:rPr>
              <a:t>Thank you!</a:t>
            </a:r>
            <a:r>
              <a:rPr lang="en-GB" sz="2400">
                <a:solidFill>
                  <a:srgbClr val="434343"/>
                </a:solidFill>
                <a:latin typeface="Proxima Nova Semibold"/>
                <a:ea typeface="Proxima Nova Semibold"/>
                <a:cs typeface="Proxima Nova Semibold"/>
                <a:sym typeface="Proxima Nova Semibold"/>
              </a:rPr>
              <a:t> </a:t>
            </a:r>
            <a:endParaRPr sz="24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Clr>
                <a:schemeClr val="dk1"/>
              </a:buClr>
              <a:buSzPts val="1100"/>
              <a:buFont typeface="Arial"/>
              <a:buNone/>
            </a:pPr>
            <a:r>
              <a:rPr lang="en-GB" sz="1200">
                <a:solidFill>
                  <a:srgbClr val="434343"/>
                </a:solidFill>
                <a:latin typeface="Proxima Nova"/>
                <a:ea typeface="Proxima Nova"/>
                <a:cs typeface="Proxima Nova"/>
                <a:sym typeface="Proxima Nova"/>
              </a:rPr>
              <a:t>We are so grateful for the time you spent with us today sharing your experiences and views. We are trying to make things better and can only do that by learning from conversations like we had today.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GB" sz="1200">
                <a:solidFill>
                  <a:srgbClr val="434343"/>
                </a:solidFill>
                <a:latin typeface="Proxima Nova"/>
                <a:ea typeface="Proxima Nova"/>
                <a:cs typeface="Proxima Nova"/>
                <a:sym typeface="Proxima Nova"/>
              </a:rPr>
              <a:t>If you have any further thoughts you want to share with us, we’d love to hear them!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GB" sz="1200">
                <a:solidFill>
                  <a:srgbClr val="434343"/>
                </a:solidFill>
                <a:latin typeface="Proxima Nova"/>
                <a:ea typeface="Proxima Nova"/>
                <a:cs typeface="Proxima Nova"/>
                <a:sym typeface="Proxima Nova"/>
              </a:rPr>
              <a:t>We also know that sometimes the kind of things we talked about today can be upsetting or feel bad after you leave the room.  If you aren’t feeling great after our session or want to get something off your chest, just talk to us and we can chat it through.</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GB" sz="1200">
                <a:solidFill>
                  <a:srgbClr val="434343"/>
                </a:solidFill>
                <a:latin typeface="Proxima Nova"/>
                <a:ea typeface="Proxima Nova"/>
                <a:cs typeface="Proxima Nova"/>
                <a:sym typeface="Proxima Nova"/>
              </a:rPr>
              <a:t>Here’s how to get in touch: </a:t>
            </a:r>
            <a:r>
              <a:rPr b="1" lang="en-GB" sz="1200">
                <a:solidFill>
                  <a:srgbClr val="434343"/>
                </a:solidFill>
                <a:highlight>
                  <a:srgbClr val="FFFF00"/>
                </a:highlight>
                <a:latin typeface="Proxima Nova"/>
                <a:ea typeface="Proxima Nova"/>
                <a:cs typeface="Proxima Nova"/>
                <a:sym typeface="Proxima Nova"/>
              </a:rPr>
              <a:t>Name, phone number, email</a:t>
            </a:r>
            <a:endParaRPr b="1" sz="1200">
              <a:solidFill>
                <a:srgbClr val="434343"/>
              </a:solidFill>
              <a:highlight>
                <a:srgbClr val="FFFF00"/>
              </a:highlight>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200">
                <a:solidFill>
                  <a:srgbClr val="434343"/>
                </a:solidFill>
                <a:latin typeface="Proxima Nova"/>
                <a:ea typeface="Proxima Nova"/>
                <a:cs typeface="Proxima Nova"/>
                <a:sym typeface="Proxima Nova"/>
              </a:rPr>
              <a:t>(handwritten thanks and name here!)</a:t>
            </a:r>
            <a:endParaRPr i="1" sz="1200">
              <a:solidFill>
                <a:srgbClr val="434343"/>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i="1"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1200">
              <a:solidFill>
                <a:srgbClr val="6E6F71"/>
              </a:solidFill>
              <a:latin typeface="Proxima Nova"/>
              <a:ea typeface="Proxima Nova"/>
              <a:cs typeface="Proxima Nova"/>
              <a:sym typeface="Proxima Nova"/>
            </a:endParaRPr>
          </a:p>
          <a:p>
            <a:pPr indent="0" lvl="0" marL="0" rtl="0" algn="l">
              <a:lnSpc>
                <a:spcPct val="150000"/>
              </a:lnSpc>
              <a:spcBef>
                <a:spcPts val="0"/>
              </a:spcBef>
              <a:spcAft>
                <a:spcPts val="0"/>
              </a:spcAft>
              <a:buClr>
                <a:schemeClr val="dk1"/>
              </a:buClr>
              <a:buSzPts val="1100"/>
              <a:buFont typeface="Arial"/>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a:p>
            <a:pPr indent="0" lvl="0" marL="0" rtl="0" algn="l">
              <a:spcBef>
                <a:spcPts val="1200"/>
              </a:spcBef>
              <a:spcAft>
                <a:spcPts val="0"/>
              </a:spcAft>
              <a:buClr>
                <a:srgbClr val="000000"/>
              </a:buClr>
              <a:buSzPts val="1100"/>
              <a:buFont typeface="Arial"/>
              <a:buNone/>
            </a:pPr>
            <a:r>
              <a:t/>
            </a:r>
            <a:endParaRPr sz="1200">
              <a:solidFill>
                <a:srgbClr val="E86C00"/>
              </a:solidFill>
              <a:latin typeface="Proxima Nova"/>
              <a:ea typeface="Proxima Nova"/>
              <a:cs typeface="Proxima Nova"/>
              <a:sym typeface="Proxima Nova"/>
            </a:endParaRPr>
          </a:p>
          <a:p>
            <a:pPr indent="0" lvl="0" marL="0" rtl="0" algn="l">
              <a:lnSpc>
                <a:spcPct val="115000"/>
              </a:lnSpc>
              <a:spcBef>
                <a:spcPts val="0"/>
              </a:spcBef>
              <a:spcAft>
                <a:spcPts val="1200"/>
              </a:spcAft>
              <a:buClr>
                <a:srgbClr val="000000"/>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p:txBody>
      </p:sp>
      <p:sp>
        <p:nvSpPr>
          <p:cNvPr id="321" name="Google Shape;321;p52"/>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7FBA00"/>
                </a:solidFill>
              </a:rPr>
              <a:t>barnardos.org.uk</a:t>
            </a:r>
            <a:endParaRPr sz="1200">
              <a:solidFill>
                <a:srgbClr val="7FBA00"/>
              </a:solidFill>
              <a:latin typeface="Proxima Nova"/>
              <a:ea typeface="Proxima Nova"/>
              <a:cs typeface="Proxima Nova"/>
              <a:sym typeface="Proxima Nova"/>
            </a:endParaRPr>
          </a:p>
        </p:txBody>
      </p:sp>
      <p:pic>
        <p:nvPicPr>
          <p:cNvPr id="322" name="Google Shape;322;p52"/>
          <p:cNvPicPr preferRelativeResize="0"/>
          <p:nvPr/>
        </p:nvPicPr>
        <p:blipFill>
          <a:blip r:embed="rId3">
            <a:alphaModFix/>
          </a:blip>
          <a:stretch>
            <a:fillRect/>
          </a:stretch>
        </p:blipFill>
        <p:spPr>
          <a:xfrm>
            <a:off x="5941500" y="513550"/>
            <a:ext cx="2756999" cy="1849500"/>
          </a:xfrm>
          <a:prstGeom prst="rect">
            <a:avLst/>
          </a:prstGeom>
          <a:noFill/>
          <a:ln cap="flat" cmpd="sng" w="9525">
            <a:solidFill>
              <a:srgbClr val="B7B7B7"/>
            </a:solidFill>
            <a:prstDash val="solid"/>
            <a:round/>
            <a:headEnd len="sm" w="sm" type="none"/>
            <a:tailEnd len="sm" w="sm" type="none"/>
          </a:ln>
        </p:spPr>
      </p:pic>
      <p:pic>
        <p:nvPicPr>
          <p:cNvPr id="323" name="Google Shape;323;p52"/>
          <p:cNvPicPr preferRelativeResize="0"/>
          <p:nvPr/>
        </p:nvPicPr>
        <p:blipFill rotWithShape="1">
          <a:blip r:embed="rId4">
            <a:alphaModFix/>
          </a:blip>
          <a:srcRect b="0" l="0" r="0" t="0"/>
          <a:stretch/>
        </p:blipFill>
        <p:spPr>
          <a:xfrm>
            <a:off x="5941500" y="2363046"/>
            <a:ext cx="2756999" cy="1849500"/>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3"/>
          <p:cNvSpPr txBox="1"/>
          <p:nvPr/>
        </p:nvSpPr>
        <p:spPr>
          <a:xfrm>
            <a:off x="1174175" y="5240725"/>
            <a:ext cx="51138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7FBA00"/>
              </a:solidFill>
              <a:latin typeface="Proxima Nova"/>
              <a:ea typeface="Proxima Nova"/>
              <a:cs typeface="Proxima Nova"/>
              <a:sym typeface="Proxima Nova"/>
            </a:endParaRPr>
          </a:p>
        </p:txBody>
      </p:sp>
      <p:sp>
        <p:nvSpPr>
          <p:cNvPr id="329" name="Google Shape;329;p53"/>
          <p:cNvSpPr txBox="1"/>
          <p:nvPr/>
        </p:nvSpPr>
        <p:spPr>
          <a:xfrm>
            <a:off x="450000" y="450000"/>
            <a:ext cx="8189400" cy="446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sz="2400">
                <a:solidFill>
                  <a:srgbClr val="434343"/>
                </a:solidFill>
                <a:latin typeface="Proxima Nova Semibold"/>
                <a:ea typeface="Proxima Nova Semibold"/>
                <a:cs typeface="Proxima Nova Semibold"/>
                <a:sym typeface="Proxima Nova Semibold"/>
              </a:rPr>
              <a:t>Closing session checklist - </a:t>
            </a:r>
            <a:r>
              <a:rPr lang="en-GB" sz="2400">
                <a:solidFill>
                  <a:srgbClr val="434343"/>
                </a:solidFill>
                <a:latin typeface="Proxima Nova"/>
                <a:ea typeface="Proxima Nova"/>
                <a:cs typeface="Proxima Nova"/>
                <a:sym typeface="Proxima Nova"/>
              </a:rPr>
              <a:t>10 minutes</a:t>
            </a:r>
            <a:endParaRPr sz="2400">
              <a:solidFill>
                <a:srgbClr val="434343"/>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t/>
            </a:r>
            <a:endParaRPr sz="1200">
              <a:solidFill>
                <a:srgbClr val="434343"/>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rPr lang="en-GB" sz="1800">
                <a:solidFill>
                  <a:srgbClr val="7FBA00"/>
                </a:solidFill>
                <a:latin typeface="Proxima Nova Semibold"/>
                <a:ea typeface="Proxima Nova Semibold"/>
                <a:cs typeface="Proxima Nova Semibold"/>
                <a:sym typeface="Proxima Nova Semibold"/>
              </a:rPr>
              <a:t>Make sure you…</a:t>
            </a:r>
            <a:endParaRPr sz="1800">
              <a:solidFill>
                <a:srgbClr val="7FBA00"/>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Clr>
                <a:schemeClr val="dk1"/>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a:p>
            <a:pPr indent="-317500" lvl="0" marL="457200" rtl="0" algn="l">
              <a:lnSpc>
                <a:spcPct val="100000"/>
              </a:lnSpc>
              <a:spcBef>
                <a:spcPts val="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Have checked if your co-interviewer has any questions they’d like to ask</a:t>
            </a:r>
            <a:endParaRPr>
              <a:solidFill>
                <a:srgbClr val="434343"/>
              </a:solidFill>
              <a:latin typeface="Proxima Nova"/>
              <a:ea typeface="Proxima Nova"/>
              <a:cs typeface="Proxima Nova"/>
              <a:sym typeface="Proxima Nova"/>
            </a:endParaRPr>
          </a:p>
          <a:p>
            <a:pPr indent="-317500" lvl="0" marL="457200" rtl="0" algn="l">
              <a:lnSpc>
                <a:spcPct val="100000"/>
              </a:lnSpc>
              <a:spcBef>
                <a:spcPts val="150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Have turned off the audio recording and checked that they are ok</a:t>
            </a:r>
            <a:endParaRPr>
              <a:solidFill>
                <a:srgbClr val="434343"/>
              </a:solidFill>
              <a:latin typeface="Proxima Nova"/>
              <a:ea typeface="Proxima Nova"/>
              <a:cs typeface="Proxima Nova"/>
              <a:sym typeface="Proxima Nova"/>
            </a:endParaRPr>
          </a:p>
          <a:p>
            <a:pPr indent="-317500" lvl="0" marL="457200" rtl="0" algn="l">
              <a:lnSpc>
                <a:spcPct val="100000"/>
              </a:lnSpc>
              <a:spcBef>
                <a:spcPts val="1500"/>
              </a:spcBef>
              <a:spcAft>
                <a:spcPts val="0"/>
              </a:spcAft>
              <a:buClr>
                <a:srgbClr val="434343"/>
              </a:buClr>
              <a:buSzPts val="1400"/>
              <a:buChar char="❏"/>
            </a:pPr>
            <a:r>
              <a:rPr lang="en-GB">
                <a:solidFill>
                  <a:srgbClr val="434343"/>
                </a:solidFill>
                <a:latin typeface="Proxima Nova"/>
                <a:ea typeface="Proxima Nova"/>
                <a:cs typeface="Proxima Nova"/>
                <a:sym typeface="Proxima Nova"/>
              </a:rPr>
              <a:t>Have checked that they are still happy for us to use what they have told us in our write-up (double check the consent they agreed to at the start)</a:t>
            </a:r>
            <a:endParaRPr i="1">
              <a:solidFill>
                <a:srgbClr val="434343"/>
              </a:solidFill>
              <a:latin typeface="Proxima Nova"/>
              <a:ea typeface="Proxima Nova"/>
              <a:cs typeface="Proxima Nova"/>
              <a:sym typeface="Proxima Nova"/>
            </a:endParaRPr>
          </a:p>
          <a:p>
            <a:pPr indent="-317500" lvl="0" marL="457200" rtl="0" algn="l">
              <a:lnSpc>
                <a:spcPct val="100000"/>
              </a:lnSpc>
              <a:spcBef>
                <a:spcPts val="150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Have thanked the young person</a:t>
            </a:r>
            <a:endParaRPr>
              <a:solidFill>
                <a:srgbClr val="434343"/>
              </a:solidFill>
              <a:latin typeface="Proxima Nova"/>
              <a:ea typeface="Proxima Nova"/>
              <a:cs typeface="Proxima Nova"/>
              <a:sym typeface="Proxima Nova"/>
            </a:endParaRPr>
          </a:p>
          <a:p>
            <a:pPr indent="-317500" lvl="0" marL="457200" rtl="0" algn="l">
              <a:lnSpc>
                <a:spcPct val="100000"/>
              </a:lnSpc>
              <a:spcBef>
                <a:spcPts val="150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Have given them their voucher and take home pack</a:t>
            </a:r>
            <a:endParaRPr>
              <a:solidFill>
                <a:srgbClr val="434343"/>
              </a:solidFill>
              <a:latin typeface="Proxima Nova"/>
              <a:ea typeface="Proxima Nova"/>
              <a:cs typeface="Proxima Nova"/>
              <a:sym typeface="Proxima Nova"/>
            </a:endParaRPr>
          </a:p>
          <a:p>
            <a:pPr indent="-317500" lvl="0" marL="457200" rtl="0" algn="l">
              <a:lnSpc>
                <a:spcPct val="100000"/>
              </a:lnSpc>
              <a:spcBef>
                <a:spcPts val="1500"/>
              </a:spcBef>
              <a:spcAft>
                <a:spcPts val="0"/>
              </a:spcAft>
              <a:buClr>
                <a:srgbClr val="434343"/>
              </a:buClr>
              <a:buSzPts val="1400"/>
              <a:buFont typeface="Proxima Nova"/>
              <a:buChar char="❏"/>
            </a:pPr>
            <a:r>
              <a:rPr b="1" lang="en-GB" u="sng">
                <a:solidFill>
                  <a:srgbClr val="7FBA00"/>
                </a:solidFill>
                <a:latin typeface="Proxima Nova"/>
                <a:ea typeface="Proxima Nova"/>
                <a:cs typeface="Proxima Nova"/>
                <a:sym typeface="Proxima Nova"/>
                <a:hlinkClick r:id="rId3">
                  <a:extLst>
                    <a:ext uri="{A12FA001-AC4F-418D-AE19-62706E023703}">
                      <ahyp:hlinkClr val="tx"/>
                    </a:ext>
                  </a:extLst>
                </a:hlinkClick>
              </a:rPr>
              <a:t>Feedback form</a:t>
            </a:r>
            <a:r>
              <a:rPr b="1" lang="en-GB">
                <a:solidFill>
                  <a:srgbClr val="7FBA00"/>
                </a:solidFill>
                <a:latin typeface="Proxima Nova"/>
                <a:ea typeface="Proxima Nova"/>
                <a:cs typeface="Proxima Nova"/>
                <a:sym typeface="Proxima Nova"/>
              </a:rPr>
              <a:t>.</a:t>
            </a:r>
            <a:r>
              <a:rPr lang="en-GB">
                <a:solidFill>
                  <a:srgbClr val="434343"/>
                </a:solidFill>
                <a:latin typeface="Proxima Nova"/>
                <a:ea typeface="Proxima Nova"/>
                <a:cs typeface="Proxima Nova"/>
                <a:sym typeface="Proxima Nova"/>
              </a:rPr>
              <a:t> Have asked them if they’d be able to give us feedback about the session. </a:t>
            </a:r>
            <a:endParaRPr>
              <a:solidFill>
                <a:srgbClr val="434343"/>
              </a:solidFill>
              <a:latin typeface="Proxima Nova"/>
              <a:ea typeface="Proxima Nova"/>
              <a:cs typeface="Proxima Nova"/>
              <a:sym typeface="Proxima Nova"/>
            </a:endParaRPr>
          </a:p>
          <a:p>
            <a:pPr indent="-317500" lvl="0" marL="457200" rtl="0" algn="l">
              <a:lnSpc>
                <a:spcPct val="100000"/>
              </a:lnSpc>
              <a:spcBef>
                <a:spcPts val="150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Ask if they would like to participate in any future opportunitie</a:t>
            </a:r>
            <a:r>
              <a:rPr lang="en-GB">
                <a:solidFill>
                  <a:srgbClr val="434343"/>
                </a:solidFill>
                <a:latin typeface="Proxima Nova"/>
                <a:ea typeface="Proxima Nova"/>
                <a:cs typeface="Proxima Nova"/>
                <a:sym typeface="Proxima Nova"/>
              </a:rPr>
              <a:t>s. </a:t>
            </a:r>
            <a:endParaRPr>
              <a:solidFill>
                <a:srgbClr val="434343"/>
              </a:solidFill>
              <a:highlight>
                <a:srgbClr val="FFFF00"/>
              </a:highlight>
              <a:latin typeface="Proxima Nova"/>
              <a:ea typeface="Proxima Nova"/>
              <a:cs typeface="Proxima Nova"/>
              <a:sym typeface="Proxima Nova"/>
            </a:endParaRPr>
          </a:p>
          <a:p>
            <a:pPr indent="-317500" lvl="0" marL="457200" rtl="0" algn="l">
              <a:lnSpc>
                <a:spcPct val="100000"/>
              </a:lnSpc>
              <a:spcBef>
                <a:spcPts val="150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Have </a:t>
            </a:r>
            <a:r>
              <a:rPr lang="en-GB">
                <a:solidFill>
                  <a:srgbClr val="434343"/>
                </a:solidFill>
                <a:latin typeface="Proxima Nova"/>
                <a:ea typeface="Proxima Nova"/>
                <a:cs typeface="Proxima Nova"/>
                <a:sym typeface="Proxima Nova"/>
              </a:rPr>
              <a:t>confirmed follow up questions and feedback to go through nominated staff member.</a:t>
            </a:r>
            <a:endParaRPr>
              <a:solidFill>
                <a:srgbClr val="434343"/>
              </a:solidFill>
              <a:latin typeface="Proxima Nova"/>
              <a:ea typeface="Proxima Nova"/>
              <a:cs typeface="Proxima Nova"/>
              <a:sym typeface="Proxima Nova"/>
            </a:endParaRPr>
          </a:p>
          <a:p>
            <a:pPr indent="0" lvl="0" marL="0" rtl="0" algn="l">
              <a:lnSpc>
                <a:spcPct val="100000"/>
              </a:lnSpc>
              <a:spcBef>
                <a:spcPts val="1500"/>
              </a:spcBef>
              <a:spcAft>
                <a:spcPts val="0"/>
              </a:spcAft>
              <a:buNone/>
            </a:pPr>
            <a:r>
              <a:t/>
            </a:r>
            <a:endParaRPr>
              <a:solidFill>
                <a:srgbClr val="434343"/>
              </a:solidFill>
              <a:latin typeface="Proxima Nova"/>
              <a:ea typeface="Proxima Nova"/>
              <a:cs typeface="Proxima Nova"/>
              <a:sym typeface="Proxima Nova"/>
            </a:endParaRPr>
          </a:p>
          <a:p>
            <a:pPr indent="0" lvl="0" marL="0" rtl="0" algn="l">
              <a:lnSpc>
                <a:spcPct val="100000"/>
              </a:lnSpc>
              <a:spcBef>
                <a:spcPts val="1500"/>
              </a:spcBef>
              <a:spcAft>
                <a:spcPts val="0"/>
              </a:spcAft>
              <a:buClr>
                <a:schemeClr val="dk1"/>
              </a:buClr>
              <a:buSzPts val="1100"/>
              <a:buFont typeface="Arial"/>
              <a:buNone/>
            </a:pPr>
            <a:r>
              <a:t/>
            </a:r>
            <a:endParaRPr>
              <a:solidFill>
                <a:srgbClr val="434343"/>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t/>
            </a:r>
            <a:endParaRPr>
              <a:solidFill>
                <a:srgbClr val="434343"/>
              </a:solidFill>
              <a:latin typeface="Proxima Nova Semibold"/>
              <a:ea typeface="Proxima Nova Semibold"/>
              <a:cs typeface="Proxima Nova Semibold"/>
              <a:sym typeface="Proxima Nova Semibold"/>
            </a:endParaRPr>
          </a:p>
          <a:p>
            <a:pPr indent="0" lvl="0" marL="0" rtl="0" algn="l">
              <a:lnSpc>
                <a:spcPct val="100000"/>
              </a:lnSpc>
              <a:spcBef>
                <a:spcPts val="1200"/>
              </a:spcBef>
              <a:spcAft>
                <a:spcPts val="0"/>
              </a:spcAft>
              <a:buClr>
                <a:srgbClr val="000000"/>
              </a:buClr>
              <a:buSzPts val="1100"/>
              <a:buFont typeface="Arial"/>
              <a:buNone/>
            </a:pPr>
            <a:r>
              <a:t/>
            </a:r>
            <a:endParaRPr>
              <a:solidFill>
                <a:srgbClr val="E86C00"/>
              </a:solidFill>
              <a:latin typeface="Proxima Nova"/>
              <a:ea typeface="Proxima Nova"/>
              <a:cs typeface="Proxima Nova"/>
              <a:sym typeface="Proxima Nova"/>
            </a:endParaRPr>
          </a:p>
          <a:p>
            <a:pPr indent="0" lvl="0" marL="0" rtl="0" algn="l">
              <a:lnSpc>
                <a:spcPct val="100000"/>
              </a:lnSpc>
              <a:spcBef>
                <a:spcPts val="0"/>
              </a:spcBef>
              <a:spcAft>
                <a:spcPts val="1200"/>
              </a:spcAft>
              <a:buClr>
                <a:srgbClr val="000000"/>
              </a:buClr>
              <a:buSzPts val="1100"/>
              <a:buFont typeface="Arial"/>
              <a:buNone/>
            </a:pPr>
            <a:r>
              <a:t/>
            </a:r>
            <a:endParaRPr>
              <a:solidFill>
                <a:srgbClr val="434343"/>
              </a:solidFill>
              <a:latin typeface="Proxima Nova Semibold"/>
              <a:ea typeface="Proxima Nova Semibold"/>
              <a:cs typeface="Proxima Nova Semibold"/>
              <a:sym typeface="Proxima Nova Semibold"/>
            </a:endParaRPr>
          </a:p>
        </p:txBody>
      </p:sp>
      <p:sp>
        <p:nvSpPr>
          <p:cNvPr id="330" name="Google Shape;330;p53"/>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7FBA00"/>
                </a:solidFill>
              </a:rPr>
              <a:t>barnardos.org.uk</a:t>
            </a:r>
            <a:endParaRPr sz="1200">
              <a:solidFill>
                <a:srgbClr val="7FBA00"/>
              </a:solidFill>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4"/>
          <p:cNvSpPr txBox="1"/>
          <p:nvPr/>
        </p:nvSpPr>
        <p:spPr>
          <a:xfrm>
            <a:off x="1174175" y="5240725"/>
            <a:ext cx="51138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7FBA00"/>
              </a:solidFill>
              <a:latin typeface="Proxima Nova"/>
              <a:ea typeface="Proxima Nova"/>
              <a:cs typeface="Proxima Nova"/>
              <a:sym typeface="Proxima Nova"/>
            </a:endParaRPr>
          </a:p>
        </p:txBody>
      </p:sp>
      <p:sp>
        <p:nvSpPr>
          <p:cNvPr id="336" name="Google Shape;336;p54"/>
          <p:cNvSpPr txBox="1"/>
          <p:nvPr/>
        </p:nvSpPr>
        <p:spPr>
          <a:xfrm>
            <a:off x="450000" y="450000"/>
            <a:ext cx="8189400" cy="446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sz="2400">
                <a:solidFill>
                  <a:srgbClr val="434343"/>
                </a:solidFill>
                <a:latin typeface="Proxima Nova Semibold"/>
                <a:ea typeface="Proxima Nova Semibold"/>
                <a:cs typeface="Proxima Nova Semibold"/>
                <a:sym typeface="Proxima Nova Semibold"/>
              </a:rPr>
              <a:t>Post session debrief with safeguarding lead</a:t>
            </a:r>
            <a:r>
              <a:rPr lang="en-GB" sz="2400">
                <a:solidFill>
                  <a:srgbClr val="434343"/>
                </a:solidFill>
                <a:latin typeface="Proxima Nova Semibold"/>
                <a:ea typeface="Proxima Nova Semibold"/>
                <a:cs typeface="Proxima Nova Semibold"/>
                <a:sym typeface="Proxima Nova Semibold"/>
              </a:rPr>
              <a:t> - </a:t>
            </a:r>
            <a:r>
              <a:rPr lang="en-GB" sz="2400">
                <a:solidFill>
                  <a:srgbClr val="434343"/>
                </a:solidFill>
                <a:latin typeface="Proxima Nova"/>
                <a:ea typeface="Proxima Nova"/>
                <a:cs typeface="Proxima Nova"/>
                <a:sym typeface="Proxima Nova"/>
              </a:rPr>
              <a:t>10 minutes</a:t>
            </a:r>
            <a:endParaRPr sz="2400">
              <a:solidFill>
                <a:srgbClr val="434343"/>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t/>
            </a:r>
            <a:endParaRPr sz="1200">
              <a:solidFill>
                <a:srgbClr val="434343"/>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GB">
                <a:solidFill>
                  <a:srgbClr val="434343"/>
                </a:solidFill>
                <a:latin typeface="Proxima Nova"/>
                <a:ea typeface="Proxima Nova"/>
                <a:cs typeface="Proxima Nova"/>
                <a:sym typeface="Proxima Nova"/>
              </a:rPr>
              <a:t>Team de-briefing on regards to child and concerns immediately after the interview.</a:t>
            </a:r>
            <a:endParaRPr sz="1200">
              <a:solidFill>
                <a:srgbClr val="434343"/>
              </a:solidFill>
              <a:latin typeface="Proxima Nova"/>
              <a:ea typeface="Proxima Nova"/>
              <a:cs typeface="Proxima Nova"/>
              <a:sym typeface="Proxima Nova"/>
            </a:endParaRPr>
          </a:p>
          <a:p>
            <a:pPr indent="0" lvl="0" marL="0" rtl="0" algn="l">
              <a:spcBef>
                <a:spcPts val="1000"/>
              </a:spcBef>
              <a:spcAft>
                <a:spcPts val="0"/>
              </a:spcAft>
              <a:buClr>
                <a:schemeClr val="dk1"/>
              </a:buClr>
              <a:buSzPts val="1100"/>
              <a:buFont typeface="Arial"/>
              <a:buNone/>
            </a:pPr>
            <a:r>
              <a:rPr lang="en-GB" sz="1800">
                <a:solidFill>
                  <a:srgbClr val="7FBA00"/>
                </a:solidFill>
                <a:latin typeface="Proxima Nova Semibold"/>
                <a:ea typeface="Proxima Nova Semibold"/>
                <a:cs typeface="Proxima Nova Semibold"/>
                <a:sym typeface="Proxima Nova Semibold"/>
              </a:rPr>
              <a:t>Check in and discuss</a:t>
            </a:r>
            <a:endParaRPr sz="1800">
              <a:solidFill>
                <a:srgbClr val="7FBA00"/>
              </a:solidFill>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Clr>
                <a:schemeClr val="dk1"/>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a:p>
            <a:pPr indent="-323850" lvl="0" marL="457200" rtl="0" algn="l">
              <a:spcBef>
                <a:spcPts val="0"/>
              </a:spcBef>
              <a:spcAft>
                <a:spcPts val="0"/>
              </a:spcAft>
              <a:buClr>
                <a:srgbClr val="434343"/>
              </a:buClr>
              <a:buSzPts val="1500"/>
              <a:buChar char="❏"/>
            </a:pPr>
            <a:r>
              <a:rPr lang="en-GB" sz="1500">
                <a:solidFill>
                  <a:srgbClr val="434343"/>
                </a:solidFill>
                <a:latin typeface="Proxima Nova"/>
                <a:ea typeface="Proxima Nova"/>
                <a:cs typeface="Proxima Nova"/>
                <a:sym typeface="Proxima Nova"/>
              </a:rPr>
              <a:t>How do you think the interview went?</a:t>
            </a:r>
            <a:endParaRPr sz="1500">
              <a:solidFill>
                <a:srgbClr val="434343"/>
              </a:solidFill>
              <a:latin typeface="Proxima Nova"/>
              <a:ea typeface="Proxima Nova"/>
              <a:cs typeface="Proxima Nova"/>
              <a:sym typeface="Proxima Nova"/>
            </a:endParaRPr>
          </a:p>
          <a:p>
            <a:pPr indent="-323850" lvl="0" marL="457200" rtl="0" algn="l">
              <a:spcBef>
                <a:spcPts val="1500"/>
              </a:spcBef>
              <a:spcAft>
                <a:spcPts val="0"/>
              </a:spcAft>
              <a:buClr>
                <a:srgbClr val="434343"/>
              </a:buClr>
              <a:buSzPts val="1500"/>
              <a:buChar char="❏"/>
            </a:pPr>
            <a:r>
              <a:rPr lang="en-GB" sz="1500">
                <a:solidFill>
                  <a:srgbClr val="434343"/>
                </a:solidFill>
                <a:latin typeface="Proxima Nova"/>
                <a:ea typeface="Proxima Nova"/>
                <a:cs typeface="Proxima Nova"/>
                <a:sym typeface="Proxima Nova"/>
              </a:rPr>
              <a:t>Do you have any immediate concerns for you young person?</a:t>
            </a:r>
            <a:endParaRPr sz="1500">
              <a:solidFill>
                <a:srgbClr val="434343"/>
              </a:solidFill>
              <a:latin typeface="Proxima Nova"/>
              <a:ea typeface="Proxima Nova"/>
              <a:cs typeface="Proxima Nova"/>
              <a:sym typeface="Proxima Nova"/>
            </a:endParaRPr>
          </a:p>
          <a:p>
            <a:pPr indent="-323850" lvl="0" marL="457200" rtl="0" algn="l">
              <a:spcBef>
                <a:spcPts val="1500"/>
              </a:spcBef>
              <a:spcAft>
                <a:spcPts val="0"/>
              </a:spcAft>
              <a:buClr>
                <a:srgbClr val="434343"/>
              </a:buClr>
              <a:buSzPts val="1500"/>
              <a:buChar char="❏"/>
            </a:pPr>
            <a:r>
              <a:rPr lang="en-GB" sz="1500">
                <a:solidFill>
                  <a:srgbClr val="434343"/>
                </a:solidFill>
                <a:latin typeface="Proxima Nova"/>
                <a:ea typeface="Proxima Nova"/>
                <a:cs typeface="Proxima Nova"/>
                <a:sym typeface="Proxima Nova"/>
              </a:rPr>
              <a:t>Did anything come up which surprised you? </a:t>
            </a:r>
            <a:endParaRPr sz="1500">
              <a:solidFill>
                <a:srgbClr val="434343"/>
              </a:solidFill>
              <a:latin typeface="Proxima Nova"/>
              <a:ea typeface="Proxima Nova"/>
              <a:cs typeface="Proxima Nova"/>
              <a:sym typeface="Proxima Nova"/>
            </a:endParaRPr>
          </a:p>
          <a:p>
            <a:pPr indent="-323850" lvl="0" marL="457200" rtl="0" algn="l">
              <a:spcBef>
                <a:spcPts val="1500"/>
              </a:spcBef>
              <a:spcAft>
                <a:spcPts val="0"/>
              </a:spcAft>
              <a:buClr>
                <a:srgbClr val="434343"/>
              </a:buClr>
              <a:buSzPts val="1500"/>
              <a:buChar char="❏"/>
            </a:pPr>
            <a:r>
              <a:rPr lang="en-GB" sz="1500">
                <a:solidFill>
                  <a:srgbClr val="434343"/>
                </a:solidFill>
                <a:latin typeface="Proxima Nova"/>
                <a:ea typeface="Proxima Nova"/>
                <a:cs typeface="Proxima Nova"/>
                <a:sym typeface="Proxima Nova"/>
              </a:rPr>
              <a:t>What did you enjoy most about the conversation?</a:t>
            </a:r>
            <a:endParaRPr sz="1500">
              <a:solidFill>
                <a:srgbClr val="434343"/>
              </a:solidFill>
              <a:latin typeface="Proxima Nova"/>
              <a:ea typeface="Proxima Nova"/>
              <a:cs typeface="Proxima Nova"/>
              <a:sym typeface="Proxima Nova"/>
            </a:endParaRPr>
          </a:p>
          <a:p>
            <a:pPr indent="-323850" lvl="0" marL="457200" rtl="0" algn="l">
              <a:spcBef>
                <a:spcPts val="1500"/>
              </a:spcBef>
              <a:spcAft>
                <a:spcPts val="0"/>
              </a:spcAft>
              <a:buClr>
                <a:srgbClr val="434343"/>
              </a:buClr>
              <a:buSzPts val="1500"/>
              <a:buChar char="❏"/>
            </a:pPr>
            <a:r>
              <a:rPr lang="en-GB" sz="1500">
                <a:solidFill>
                  <a:srgbClr val="434343"/>
                </a:solidFill>
                <a:latin typeface="Proxima Nova"/>
                <a:ea typeface="Proxima Nova"/>
                <a:cs typeface="Proxima Nova"/>
                <a:sym typeface="Proxima Nova"/>
              </a:rPr>
              <a:t>What could we improve or change for next time?</a:t>
            </a:r>
            <a:endParaRPr>
              <a:solidFill>
                <a:srgbClr val="434343"/>
              </a:solidFill>
              <a:latin typeface="Proxima Nova"/>
              <a:ea typeface="Proxima Nova"/>
              <a:cs typeface="Proxima Nova"/>
              <a:sym typeface="Proxima Nova"/>
            </a:endParaRPr>
          </a:p>
          <a:p>
            <a:pPr indent="0" lvl="0" marL="0" rtl="0" algn="l">
              <a:lnSpc>
                <a:spcPct val="100000"/>
              </a:lnSpc>
              <a:spcBef>
                <a:spcPts val="1500"/>
              </a:spcBef>
              <a:spcAft>
                <a:spcPts val="0"/>
              </a:spcAft>
              <a:buNone/>
            </a:pPr>
            <a:r>
              <a:t/>
            </a:r>
            <a:endParaRPr>
              <a:solidFill>
                <a:srgbClr val="434343"/>
              </a:solidFill>
              <a:latin typeface="Proxima Nova"/>
              <a:ea typeface="Proxima Nova"/>
              <a:cs typeface="Proxima Nova"/>
              <a:sym typeface="Proxima Nova"/>
            </a:endParaRPr>
          </a:p>
          <a:p>
            <a:pPr indent="0" lvl="0" marL="0" rtl="0" algn="l">
              <a:lnSpc>
                <a:spcPct val="100000"/>
              </a:lnSpc>
              <a:spcBef>
                <a:spcPts val="1500"/>
              </a:spcBef>
              <a:spcAft>
                <a:spcPts val="0"/>
              </a:spcAft>
              <a:buClr>
                <a:schemeClr val="dk1"/>
              </a:buClr>
              <a:buSzPts val="1100"/>
              <a:buFont typeface="Arial"/>
              <a:buNone/>
            </a:pPr>
            <a:r>
              <a:t/>
            </a:r>
            <a:endParaRPr>
              <a:solidFill>
                <a:srgbClr val="434343"/>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t/>
            </a:r>
            <a:endParaRPr>
              <a:solidFill>
                <a:srgbClr val="434343"/>
              </a:solidFill>
              <a:latin typeface="Proxima Nova Semibold"/>
              <a:ea typeface="Proxima Nova Semibold"/>
              <a:cs typeface="Proxima Nova Semibold"/>
              <a:sym typeface="Proxima Nova Semibold"/>
            </a:endParaRPr>
          </a:p>
          <a:p>
            <a:pPr indent="0" lvl="0" marL="0" rtl="0" algn="l">
              <a:lnSpc>
                <a:spcPct val="100000"/>
              </a:lnSpc>
              <a:spcBef>
                <a:spcPts val="1200"/>
              </a:spcBef>
              <a:spcAft>
                <a:spcPts val="0"/>
              </a:spcAft>
              <a:buClr>
                <a:srgbClr val="000000"/>
              </a:buClr>
              <a:buSzPts val="1100"/>
              <a:buFont typeface="Arial"/>
              <a:buNone/>
            </a:pPr>
            <a:r>
              <a:t/>
            </a:r>
            <a:endParaRPr>
              <a:solidFill>
                <a:srgbClr val="E86C00"/>
              </a:solidFill>
              <a:latin typeface="Proxima Nova"/>
              <a:ea typeface="Proxima Nova"/>
              <a:cs typeface="Proxima Nova"/>
              <a:sym typeface="Proxima Nova"/>
            </a:endParaRPr>
          </a:p>
          <a:p>
            <a:pPr indent="0" lvl="0" marL="0" rtl="0" algn="l">
              <a:lnSpc>
                <a:spcPct val="100000"/>
              </a:lnSpc>
              <a:spcBef>
                <a:spcPts val="0"/>
              </a:spcBef>
              <a:spcAft>
                <a:spcPts val="1200"/>
              </a:spcAft>
              <a:buClr>
                <a:srgbClr val="000000"/>
              </a:buClr>
              <a:buSzPts val="1100"/>
              <a:buFont typeface="Arial"/>
              <a:buNone/>
            </a:pPr>
            <a:r>
              <a:t/>
            </a:r>
            <a:endParaRPr>
              <a:solidFill>
                <a:srgbClr val="434343"/>
              </a:solidFill>
              <a:latin typeface="Proxima Nova Semibold"/>
              <a:ea typeface="Proxima Nova Semibold"/>
              <a:cs typeface="Proxima Nova Semibold"/>
              <a:sym typeface="Proxima Nova Semibold"/>
            </a:endParaRPr>
          </a:p>
        </p:txBody>
      </p:sp>
      <p:sp>
        <p:nvSpPr>
          <p:cNvPr id="337" name="Google Shape;337;p54"/>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7FBA00"/>
                </a:solidFill>
              </a:rPr>
              <a:t>barnardos.org.uk</a:t>
            </a:r>
            <a:endParaRPr sz="1200">
              <a:solidFill>
                <a:srgbClr val="7FBA00"/>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2"/>
          <p:cNvSpPr txBox="1"/>
          <p:nvPr/>
        </p:nvSpPr>
        <p:spPr>
          <a:xfrm>
            <a:off x="1174175" y="5240725"/>
            <a:ext cx="51138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7FBA00"/>
              </a:solidFill>
              <a:latin typeface="Proxima Nova"/>
              <a:ea typeface="Proxima Nova"/>
              <a:cs typeface="Proxima Nova"/>
              <a:sym typeface="Proxima Nova"/>
            </a:endParaRPr>
          </a:p>
        </p:txBody>
      </p:sp>
      <p:sp>
        <p:nvSpPr>
          <p:cNvPr id="158" name="Google Shape;158;p32"/>
          <p:cNvSpPr txBox="1"/>
          <p:nvPr/>
        </p:nvSpPr>
        <p:spPr>
          <a:xfrm>
            <a:off x="450000" y="450000"/>
            <a:ext cx="3699000" cy="4464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200">
                <a:solidFill>
                  <a:srgbClr val="E86C00"/>
                </a:solidFill>
                <a:latin typeface="Proxima Nova"/>
                <a:ea typeface="Proxima Nova"/>
                <a:cs typeface="Proxima Nova"/>
                <a:sym typeface="Proxima Nova"/>
              </a:rPr>
              <a:t>What and who is this template for?</a:t>
            </a:r>
            <a:endParaRPr sz="1200">
              <a:solidFill>
                <a:srgbClr val="E86C00"/>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E86C00"/>
              </a:solidFill>
              <a:latin typeface="Proxima Nova"/>
              <a:ea typeface="Proxima Nova"/>
              <a:cs typeface="Proxima Nova"/>
              <a:sym typeface="Proxima Nova"/>
            </a:endParaRPr>
          </a:p>
          <a:p>
            <a:pPr indent="0" lvl="0" marL="0" rtl="0" algn="l">
              <a:lnSpc>
                <a:spcPct val="150000"/>
              </a:lnSpc>
              <a:spcBef>
                <a:spcPts val="0"/>
              </a:spcBef>
              <a:spcAft>
                <a:spcPts val="0"/>
              </a:spcAft>
              <a:buClr>
                <a:schemeClr val="dk1"/>
              </a:buClr>
              <a:buSzPts val="1100"/>
              <a:buFont typeface="Arial"/>
              <a:buNone/>
            </a:pPr>
            <a:r>
              <a:rPr lang="en-GB" sz="2400">
                <a:solidFill>
                  <a:srgbClr val="434343"/>
                </a:solidFill>
                <a:latin typeface="Proxima Nova Semibold"/>
                <a:ea typeface="Proxima Nova Semibold"/>
                <a:cs typeface="Proxima Nova Semibold"/>
                <a:sym typeface="Proxima Nova Semibold"/>
              </a:rPr>
              <a:t>What: </a:t>
            </a:r>
            <a:r>
              <a:rPr lang="en-GB" sz="2400">
                <a:solidFill>
                  <a:srgbClr val="434343"/>
                </a:solidFill>
                <a:latin typeface="Proxima Nova"/>
                <a:ea typeface="Proxima Nova"/>
                <a:cs typeface="Proxima Nova"/>
                <a:sym typeface="Proxima Nova"/>
              </a:rPr>
              <a:t> </a:t>
            </a:r>
            <a:endParaRPr sz="2400">
              <a:solidFill>
                <a:srgbClr val="434343"/>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None/>
            </a:pPr>
            <a:r>
              <a:rPr lang="en-GB" sz="1200">
                <a:solidFill>
                  <a:srgbClr val="434343"/>
                </a:solidFill>
                <a:latin typeface="Proxima Nova"/>
                <a:ea typeface="Proxima Nova"/>
                <a:cs typeface="Proxima Nova"/>
                <a:sym typeface="Proxima Nova"/>
              </a:rPr>
              <a:t>This template aims to help designers working with young people build sessions that are positive, engaging and safe. It helps make session development a little bit easier by providing guidance on rough timings, openings/closings, and so on.</a:t>
            </a:r>
            <a:endParaRPr sz="1200">
              <a:solidFill>
                <a:srgbClr val="434343"/>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50000"/>
              </a:lnSpc>
              <a:spcBef>
                <a:spcPts val="0"/>
              </a:spcBef>
              <a:spcAft>
                <a:spcPts val="0"/>
              </a:spcAft>
              <a:buNone/>
            </a:pPr>
            <a:r>
              <a:rPr lang="en-GB" sz="2400">
                <a:solidFill>
                  <a:srgbClr val="434343"/>
                </a:solidFill>
                <a:latin typeface="Proxima Nova Semibold"/>
                <a:ea typeface="Proxima Nova Semibold"/>
                <a:cs typeface="Proxima Nova Semibold"/>
                <a:sym typeface="Proxima Nova Semibold"/>
              </a:rPr>
              <a:t>Who:</a:t>
            </a:r>
            <a:r>
              <a:rPr lang="en-GB" sz="2400">
                <a:solidFill>
                  <a:srgbClr val="434343"/>
                </a:solidFill>
                <a:latin typeface="Proxima Nova"/>
                <a:ea typeface="Proxima Nova"/>
                <a:cs typeface="Proxima Nova"/>
                <a:sym typeface="Proxima Nova"/>
              </a:rPr>
              <a:t> </a:t>
            </a:r>
            <a:endParaRPr sz="2400">
              <a:solidFill>
                <a:srgbClr val="434343"/>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None/>
            </a:pPr>
            <a:r>
              <a:rPr lang="en-GB" sz="1200">
                <a:solidFill>
                  <a:srgbClr val="434343"/>
                </a:solidFill>
                <a:latin typeface="Proxima Nova"/>
                <a:ea typeface="Proxima Nova"/>
                <a:cs typeface="Proxima Nova"/>
                <a:sym typeface="Proxima Nova"/>
              </a:rPr>
              <a:t>We assume that those using this guide already have grounding in working with young people - have safeguarding plans and resources available - and are confident in their ability to work safely and ethically.</a:t>
            </a:r>
            <a:endParaRPr sz="1200">
              <a:solidFill>
                <a:srgbClr val="434343"/>
              </a:solidFill>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1200">
              <a:solidFill>
                <a:srgbClr val="6E6F71"/>
              </a:solidFill>
              <a:latin typeface="Proxima Nova"/>
              <a:ea typeface="Proxima Nova"/>
              <a:cs typeface="Proxima Nova"/>
              <a:sym typeface="Proxima Nova"/>
            </a:endParaRPr>
          </a:p>
          <a:p>
            <a:pPr indent="0" lvl="0" marL="0" rtl="0" algn="l">
              <a:lnSpc>
                <a:spcPct val="150000"/>
              </a:lnSpc>
              <a:spcBef>
                <a:spcPts val="0"/>
              </a:spcBef>
              <a:spcAft>
                <a:spcPts val="0"/>
              </a:spcAft>
              <a:buClr>
                <a:schemeClr val="dk1"/>
              </a:buClr>
              <a:buSzPts val="1100"/>
              <a:buFont typeface="Arial"/>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a:p>
            <a:pPr indent="0" lvl="0" marL="0" rtl="0" algn="l">
              <a:spcBef>
                <a:spcPts val="1200"/>
              </a:spcBef>
              <a:spcAft>
                <a:spcPts val="0"/>
              </a:spcAft>
              <a:buClr>
                <a:srgbClr val="000000"/>
              </a:buClr>
              <a:buSzPts val="1100"/>
              <a:buFont typeface="Arial"/>
              <a:buNone/>
            </a:pPr>
            <a:r>
              <a:t/>
            </a:r>
            <a:endParaRPr sz="1200">
              <a:solidFill>
                <a:srgbClr val="E86C00"/>
              </a:solidFill>
              <a:latin typeface="Proxima Nova"/>
              <a:ea typeface="Proxima Nova"/>
              <a:cs typeface="Proxima Nova"/>
              <a:sym typeface="Proxima Nova"/>
            </a:endParaRPr>
          </a:p>
          <a:p>
            <a:pPr indent="0" lvl="0" marL="0" rtl="0" algn="l">
              <a:lnSpc>
                <a:spcPct val="115000"/>
              </a:lnSpc>
              <a:spcBef>
                <a:spcPts val="0"/>
              </a:spcBef>
              <a:spcAft>
                <a:spcPts val="1200"/>
              </a:spcAft>
              <a:buClr>
                <a:srgbClr val="000000"/>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p:txBody>
      </p:sp>
      <p:sp>
        <p:nvSpPr>
          <p:cNvPr id="159" name="Google Shape;159;p32"/>
          <p:cNvSpPr txBox="1"/>
          <p:nvPr/>
        </p:nvSpPr>
        <p:spPr>
          <a:xfrm>
            <a:off x="4796850" y="1349000"/>
            <a:ext cx="3897000" cy="4018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GB" sz="1200">
                <a:solidFill>
                  <a:srgbClr val="434343"/>
                </a:solidFill>
                <a:latin typeface="Proxima Nova"/>
                <a:ea typeface="Proxima Nova"/>
                <a:cs typeface="Proxima Nova"/>
                <a:sym typeface="Proxima Nova"/>
              </a:rPr>
              <a:t>You may find it helpful to reference other child centred materials that Barnardo’s have made available for designers working with young people - which you can access here.</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GB" sz="1200">
                <a:solidFill>
                  <a:srgbClr val="434343"/>
                </a:solidFill>
                <a:latin typeface="Proxima Nova"/>
                <a:ea typeface="Proxima Nova"/>
                <a:cs typeface="Proxima Nova"/>
                <a:sym typeface="Proxima Nova"/>
              </a:rPr>
              <a:t>We always welcome feedback! Get in touch with </a:t>
            </a:r>
            <a:r>
              <a:rPr b="1" lang="en-GB" sz="1200" u="sng">
                <a:solidFill>
                  <a:srgbClr val="E86C00"/>
                </a:solidFill>
                <a:latin typeface="Proxima Nova"/>
                <a:ea typeface="Proxima Nova"/>
                <a:cs typeface="Proxima Nova"/>
                <a:sym typeface="Proxima Nova"/>
                <a:hlinkClick r:id="rId3">
                  <a:extLst>
                    <a:ext uri="{A12FA001-AC4F-418D-AE19-62706E023703}">
                      <ahyp:hlinkClr val="tx"/>
                    </a:ext>
                  </a:extLst>
                </a:hlinkClick>
              </a:rPr>
              <a:t>servicedesign@barnardos.org.uk</a:t>
            </a:r>
            <a:r>
              <a:rPr lang="en-GB" sz="1200">
                <a:solidFill>
                  <a:srgbClr val="6E6F71"/>
                </a:solidFill>
                <a:latin typeface="Proxima Nova"/>
                <a:ea typeface="Proxima Nova"/>
                <a:cs typeface="Proxima Nova"/>
                <a:sym typeface="Proxima Nova"/>
              </a:rPr>
              <a:t> </a:t>
            </a:r>
            <a:r>
              <a:rPr lang="en-GB" sz="1200">
                <a:solidFill>
                  <a:srgbClr val="434343"/>
                </a:solidFill>
                <a:latin typeface="Proxima Nova"/>
                <a:ea typeface="Proxima Nova"/>
                <a:cs typeface="Proxima Nova"/>
                <a:sym typeface="Proxima Nova"/>
              </a:rPr>
              <a:t>to chat.</a:t>
            </a:r>
            <a:endParaRPr sz="1200">
              <a:solidFill>
                <a:srgbClr val="434343"/>
              </a:solidFill>
              <a:latin typeface="Proxima Nova"/>
              <a:ea typeface="Proxima Nova"/>
              <a:cs typeface="Proxima Nova"/>
              <a:sym typeface="Proxima Nova"/>
            </a:endParaRPr>
          </a:p>
          <a:p>
            <a:pPr indent="0" lvl="0" marL="0" rtl="0" algn="l">
              <a:lnSpc>
                <a:spcPct val="150000"/>
              </a:lnSpc>
              <a:spcBef>
                <a:spcPts val="0"/>
              </a:spcBef>
              <a:spcAft>
                <a:spcPts val="1200"/>
              </a:spcAft>
              <a:buClr>
                <a:srgbClr val="000000"/>
              </a:buClr>
              <a:buSzPts val="1100"/>
              <a:buFont typeface="Arial"/>
              <a:buNone/>
            </a:pPr>
            <a:r>
              <a:t/>
            </a:r>
            <a:endParaRPr sz="1200">
              <a:solidFill>
                <a:srgbClr val="434343"/>
              </a:solidFill>
              <a:latin typeface="Proxima Nova"/>
              <a:ea typeface="Proxima Nova"/>
              <a:cs typeface="Proxima Nova"/>
              <a:sym typeface="Proxima Nova"/>
            </a:endParaRPr>
          </a:p>
        </p:txBody>
      </p:sp>
      <p:cxnSp>
        <p:nvCxnSpPr>
          <p:cNvPr id="160" name="Google Shape;160;p32"/>
          <p:cNvCxnSpPr/>
          <p:nvPr/>
        </p:nvCxnSpPr>
        <p:spPr>
          <a:xfrm>
            <a:off x="4572175" y="386500"/>
            <a:ext cx="0" cy="4533900"/>
          </a:xfrm>
          <a:prstGeom prst="straightConnector1">
            <a:avLst/>
          </a:prstGeom>
          <a:noFill/>
          <a:ln cap="flat" cmpd="sng" w="9525">
            <a:solidFill>
              <a:srgbClr val="CCCCCC"/>
            </a:solidFill>
            <a:prstDash val="solid"/>
            <a:round/>
            <a:headEnd len="med" w="med" type="none"/>
            <a:tailEnd len="med" w="med" type="none"/>
          </a:ln>
        </p:spPr>
      </p:cxnSp>
      <p:sp>
        <p:nvSpPr>
          <p:cNvPr id="161" name="Google Shape;161;p32"/>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7FBA00"/>
                </a:solidFill>
              </a:rPr>
              <a:t>barnardos.org.uk</a:t>
            </a:r>
            <a:endParaRPr sz="1200">
              <a:solidFill>
                <a:srgbClr val="7FBA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3"/>
          <p:cNvSpPr txBox="1"/>
          <p:nvPr/>
        </p:nvSpPr>
        <p:spPr>
          <a:xfrm>
            <a:off x="1174175" y="5240725"/>
            <a:ext cx="51138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7FBA00"/>
              </a:solidFill>
              <a:latin typeface="Proxima Nova"/>
              <a:ea typeface="Proxima Nova"/>
              <a:cs typeface="Proxima Nova"/>
              <a:sym typeface="Proxima Nova"/>
            </a:endParaRPr>
          </a:p>
        </p:txBody>
      </p:sp>
      <p:sp>
        <p:nvSpPr>
          <p:cNvPr id="167" name="Google Shape;167;p33"/>
          <p:cNvSpPr txBox="1"/>
          <p:nvPr/>
        </p:nvSpPr>
        <p:spPr>
          <a:xfrm>
            <a:off x="450000" y="450000"/>
            <a:ext cx="5838000" cy="4464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200">
                <a:solidFill>
                  <a:srgbClr val="E86C00"/>
                </a:solidFill>
                <a:latin typeface="Proxima Nova"/>
                <a:ea typeface="Proxima Nova"/>
                <a:cs typeface="Proxima Nova"/>
                <a:sym typeface="Proxima Nova"/>
              </a:rPr>
              <a:t>How to use this document</a:t>
            </a:r>
            <a:endParaRPr sz="1200">
              <a:solidFill>
                <a:srgbClr val="E86C00"/>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E86C00"/>
              </a:solidFill>
              <a:latin typeface="Proxima Nova"/>
              <a:ea typeface="Proxima Nova"/>
              <a:cs typeface="Proxima Nova"/>
              <a:sym typeface="Proxima Nova"/>
            </a:endParaRPr>
          </a:p>
          <a:p>
            <a:pPr indent="0" lvl="0" marL="0" rtl="0" algn="l">
              <a:spcBef>
                <a:spcPts val="0"/>
              </a:spcBef>
              <a:spcAft>
                <a:spcPts val="0"/>
              </a:spcAft>
              <a:buNone/>
            </a:pPr>
            <a:r>
              <a:rPr lang="en-GB" sz="2400">
                <a:solidFill>
                  <a:srgbClr val="434343"/>
                </a:solidFill>
                <a:latin typeface="Proxima Nova Semibold"/>
                <a:ea typeface="Proxima Nova Semibold"/>
                <a:cs typeface="Proxima Nova Semibold"/>
                <a:sym typeface="Proxima Nova Semibold"/>
              </a:rPr>
              <a:t>To make this template your own</a:t>
            </a:r>
            <a:endParaRPr sz="2400">
              <a:solidFill>
                <a:srgbClr val="434343"/>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t/>
            </a:r>
            <a:endParaRPr b="1">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Make a </a:t>
            </a:r>
            <a:r>
              <a:rPr b="1" lang="en-GB">
                <a:solidFill>
                  <a:srgbClr val="434343"/>
                </a:solidFill>
                <a:latin typeface="Proxima Nova"/>
                <a:ea typeface="Proxima Nova"/>
                <a:cs typeface="Proxima Nova"/>
                <a:sym typeface="Proxima Nova"/>
              </a:rPr>
              <a:t>copy</a:t>
            </a:r>
            <a:r>
              <a:rPr lang="en-GB">
                <a:solidFill>
                  <a:srgbClr val="434343"/>
                </a:solidFill>
                <a:latin typeface="Proxima Nova"/>
                <a:ea typeface="Proxima Nova"/>
                <a:cs typeface="Proxima Nova"/>
                <a:sym typeface="Proxima Nova"/>
              </a:rPr>
              <a:t> of this agenda </a:t>
            </a:r>
            <a:r>
              <a:rPr b="1" lang="en-GB">
                <a:solidFill>
                  <a:srgbClr val="434343"/>
                </a:solidFill>
                <a:latin typeface="Proxima Nova"/>
                <a:ea typeface="Proxima Nova"/>
                <a:cs typeface="Proxima Nova"/>
                <a:sym typeface="Proxima Nova"/>
              </a:rPr>
              <a:t>in your project folders</a:t>
            </a:r>
            <a:r>
              <a:rPr lang="en-GB">
                <a:solidFill>
                  <a:srgbClr val="434343"/>
                </a:solidFill>
                <a:latin typeface="Proxima Nova"/>
                <a:ea typeface="Proxima Nova"/>
                <a:cs typeface="Proxima Nova"/>
                <a:sym typeface="Proxima Nova"/>
              </a:rPr>
              <a:t> and </a:t>
            </a:r>
            <a:r>
              <a:rPr b="1" lang="en-GB">
                <a:solidFill>
                  <a:srgbClr val="434343"/>
                </a:solidFill>
                <a:latin typeface="Proxima Nova"/>
                <a:ea typeface="Proxima Nova"/>
                <a:cs typeface="Proxima Nova"/>
                <a:sym typeface="Proxima Nova"/>
              </a:rPr>
              <a:t>rename it</a:t>
            </a:r>
            <a:endParaRPr b="1">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Adjust the details to </a:t>
            </a:r>
            <a:r>
              <a:rPr b="1" lang="en-GB">
                <a:solidFill>
                  <a:srgbClr val="434343"/>
                </a:solidFill>
                <a:latin typeface="Proxima Nova"/>
                <a:ea typeface="Proxima Nova"/>
                <a:cs typeface="Proxima Nova"/>
                <a:sym typeface="Proxima Nova"/>
              </a:rPr>
              <a:t>tailor it</a:t>
            </a:r>
            <a:r>
              <a:rPr lang="en-GB">
                <a:solidFill>
                  <a:srgbClr val="434343"/>
                </a:solidFill>
                <a:latin typeface="Proxima Nova"/>
                <a:ea typeface="Proxima Nova"/>
                <a:cs typeface="Proxima Nova"/>
                <a:sym typeface="Proxima Nova"/>
              </a:rPr>
              <a:t> for your own session </a:t>
            </a:r>
            <a:endParaRPr>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If you are working with vulnerable young people, try to get </a:t>
            </a:r>
            <a:r>
              <a:rPr b="1" lang="en-GB">
                <a:solidFill>
                  <a:srgbClr val="434343"/>
                </a:solidFill>
                <a:latin typeface="Proxima Nova"/>
                <a:ea typeface="Proxima Nova"/>
                <a:cs typeface="Proxima Nova"/>
                <a:sym typeface="Proxima Nova"/>
              </a:rPr>
              <a:t>feedback</a:t>
            </a:r>
            <a:r>
              <a:rPr lang="en-GB">
                <a:solidFill>
                  <a:srgbClr val="434343"/>
                </a:solidFill>
                <a:latin typeface="Proxima Nova"/>
                <a:ea typeface="Proxima Nova"/>
                <a:cs typeface="Proxima Nova"/>
                <a:sym typeface="Proxima Nova"/>
              </a:rPr>
              <a:t> from a few young people or other experts (e.g. workers) before use</a:t>
            </a:r>
            <a:endParaRPr>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Plan to stay </a:t>
            </a:r>
            <a:r>
              <a:rPr b="1" lang="en-GB">
                <a:solidFill>
                  <a:srgbClr val="434343"/>
                </a:solidFill>
                <a:latin typeface="Proxima Nova"/>
                <a:ea typeface="Proxima Nova"/>
                <a:cs typeface="Proxima Nova"/>
                <a:sym typeface="Proxima Nova"/>
              </a:rPr>
              <a:t>flexible</a:t>
            </a:r>
            <a:r>
              <a:rPr lang="en-GB">
                <a:solidFill>
                  <a:srgbClr val="434343"/>
                </a:solidFill>
                <a:latin typeface="Proxima Nova"/>
                <a:ea typeface="Proxima Nova"/>
                <a:cs typeface="Proxima Nova"/>
                <a:sym typeface="Proxima Nova"/>
              </a:rPr>
              <a:t>! Have ideas about what to do if things don’t go as you expect (alternative tasks; priorities if timings go wrong, etc)</a:t>
            </a:r>
            <a:endParaRPr>
              <a:solidFill>
                <a:srgbClr val="434343"/>
              </a:solidFill>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1200">
              <a:solidFill>
                <a:srgbClr val="6E6F71"/>
              </a:solidFill>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Semibold"/>
              <a:ea typeface="Proxima Nova Semibold"/>
              <a:cs typeface="Proxima Nova Semibold"/>
              <a:sym typeface="Proxima Nova Semibold"/>
            </a:endParaRPr>
          </a:p>
          <a:p>
            <a:pPr indent="0" lvl="0" marL="0" rtl="0" algn="l">
              <a:spcBef>
                <a:spcPts val="1200"/>
              </a:spcBef>
              <a:spcAft>
                <a:spcPts val="0"/>
              </a:spcAft>
              <a:buNone/>
            </a:pPr>
            <a:r>
              <a:t/>
            </a:r>
            <a:endParaRPr sz="1200">
              <a:solidFill>
                <a:srgbClr val="E86C00"/>
              </a:solidFill>
              <a:latin typeface="Proxima Nova"/>
              <a:ea typeface="Proxima Nova"/>
              <a:cs typeface="Proxima Nova"/>
              <a:sym typeface="Proxima Nova"/>
            </a:endParaRPr>
          </a:p>
          <a:p>
            <a:pPr indent="0" lvl="0" marL="0" rtl="0" algn="l">
              <a:lnSpc>
                <a:spcPct val="115000"/>
              </a:lnSpc>
              <a:spcBef>
                <a:spcPts val="0"/>
              </a:spcBef>
              <a:spcAft>
                <a:spcPts val="1200"/>
              </a:spcAft>
              <a:buClr>
                <a:srgbClr val="000000"/>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p:txBody>
      </p:sp>
      <p:sp>
        <p:nvSpPr>
          <p:cNvPr id="168" name="Google Shape;168;p33"/>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7FBA00"/>
                </a:solidFill>
              </a:rPr>
              <a:t>barnardos.org.uk</a:t>
            </a:r>
            <a:endParaRPr sz="1200">
              <a:solidFill>
                <a:srgbClr val="7FBA00"/>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4"/>
          <p:cNvSpPr/>
          <p:nvPr/>
        </p:nvSpPr>
        <p:spPr>
          <a:xfrm>
            <a:off x="0" y="0"/>
            <a:ext cx="9144000" cy="5143500"/>
          </a:xfrm>
          <a:prstGeom prst="rect">
            <a:avLst/>
          </a:prstGeom>
          <a:solidFill>
            <a:srgbClr val="E86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4"/>
          <p:cNvSpPr txBox="1"/>
          <p:nvPr/>
        </p:nvSpPr>
        <p:spPr>
          <a:xfrm>
            <a:off x="450000" y="2105850"/>
            <a:ext cx="7292400" cy="931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GB" sz="3000">
                <a:solidFill>
                  <a:schemeClr val="lt1"/>
                </a:solidFill>
                <a:latin typeface="Proxima Nova Semibold"/>
                <a:ea typeface="Proxima Nova Semibold"/>
                <a:cs typeface="Proxima Nova Semibold"/>
                <a:sym typeface="Proxima Nova Semibold"/>
              </a:rPr>
              <a:t>General guidance for session design</a:t>
            </a:r>
            <a:endParaRPr sz="3000">
              <a:solidFill>
                <a:schemeClr val="lt1"/>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rPr lang="en-GB" sz="3000">
                <a:solidFill>
                  <a:schemeClr val="lt1"/>
                </a:solidFill>
                <a:latin typeface="Proxima Nova"/>
                <a:ea typeface="Proxima Nova"/>
                <a:cs typeface="Proxima Nova"/>
                <a:sym typeface="Proxima Nova"/>
              </a:rPr>
              <a:t>(delete this section before use)</a:t>
            </a:r>
            <a:endParaRPr sz="3000">
              <a:solidFill>
                <a:schemeClr val="lt1"/>
              </a:solidFill>
              <a:latin typeface="Proxima Nova"/>
              <a:ea typeface="Proxima Nova"/>
              <a:cs typeface="Proxima Nova"/>
              <a:sym typeface="Proxima Nova"/>
            </a:endParaRPr>
          </a:p>
        </p:txBody>
      </p:sp>
      <p:sp>
        <p:nvSpPr>
          <p:cNvPr id="175" name="Google Shape;175;p34"/>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FFFFFF"/>
                </a:solidFill>
              </a:rPr>
              <a:t>barnardos.org.uk</a:t>
            </a:r>
            <a:endParaRPr sz="1200">
              <a:solidFill>
                <a:srgbClr val="FFFFFF"/>
              </a:solidFill>
              <a:latin typeface="Proxima Nova"/>
              <a:ea typeface="Proxima Nova"/>
              <a:cs typeface="Proxima Nova"/>
              <a:sym typeface="Proxima Nova"/>
            </a:endParaRPr>
          </a:p>
        </p:txBody>
      </p:sp>
      <p:pic>
        <p:nvPicPr>
          <p:cNvPr id="176" name="Google Shape;176;p34"/>
          <p:cNvPicPr preferRelativeResize="0"/>
          <p:nvPr/>
        </p:nvPicPr>
        <p:blipFill>
          <a:blip r:embed="rId3">
            <a:alphaModFix/>
          </a:blip>
          <a:stretch>
            <a:fillRect/>
          </a:stretch>
        </p:blipFill>
        <p:spPr>
          <a:xfrm>
            <a:off x="177500" y="4351225"/>
            <a:ext cx="1165749" cy="582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5"/>
          <p:cNvSpPr txBox="1"/>
          <p:nvPr/>
        </p:nvSpPr>
        <p:spPr>
          <a:xfrm>
            <a:off x="1174175" y="5240725"/>
            <a:ext cx="51138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7FBA00"/>
              </a:solidFill>
              <a:latin typeface="Proxima Nova"/>
              <a:ea typeface="Proxima Nova"/>
              <a:cs typeface="Proxima Nova"/>
              <a:sym typeface="Proxima Nova"/>
            </a:endParaRPr>
          </a:p>
        </p:txBody>
      </p:sp>
      <p:sp>
        <p:nvSpPr>
          <p:cNvPr id="182" name="Google Shape;182;p35"/>
          <p:cNvSpPr txBox="1"/>
          <p:nvPr/>
        </p:nvSpPr>
        <p:spPr>
          <a:xfrm>
            <a:off x="450000" y="450000"/>
            <a:ext cx="8149200" cy="4464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200">
                <a:solidFill>
                  <a:srgbClr val="E86C00"/>
                </a:solidFill>
                <a:latin typeface="Proxima Nova"/>
                <a:ea typeface="Proxima Nova"/>
                <a:cs typeface="Proxima Nova"/>
                <a:sym typeface="Proxima Nova"/>
              </a:rPr>
              <a:t>General guidance for session design</a:t>
            </a:r>
            <a:endParaRPr sz="1200">
              <a:solidFill>
                <a:srgbClr val="E86C00"/>
              </a:solidFill>
              <a:latin typeface="Proxima Nova"/>
              <a:ea typeface="Proxima Nova"/>
              <a:cs typeface="Proxima Nova"/>
              <a:sym typeface="Proxima Nova"/>
            </a:endParaRPr>
          </a:p>
          <a:p>
            <a:pPr indent="0" lvl="0" marL="0" rtl="0" algn="l">
              <a:spcBef>
                <a:spcPts val="0"/>
              </a:spcBef>
              <a:spcAft>
                <a:spcPts val="0"/>
              </a:spcAft>
              <a:buNone/>
            </a:pPr>
            <a:r>
              <a:t/>
            </a:r>
            <a:endParaRPr b="1">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Timings in this template guide include:</a:t>
            </a:r>
            <a:endParaRPr>
              <a:solidFill>
                <a:srgbClr val="434343"/>
              </a:solidFill>
              <a:latin typeface="Proxima Nova"/>
              <a:ea typeface="Proxima Nova"/>
              <a:cs typeface="Proxima Nova"/>
              <a:sym typeface="Proxima Nova"/>
            </a:endParaRPr>
          </a:p>
          <a:p>
            <a:pPr indent="-317500" lvl="1" marL="914400" rtl="0" algn="l">
              <a:lnSpc>
                <a:spcPct val="115000"/>
              </a:lnSpc>
              <a:spcBef>
                <a:spcPts val="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15 minutes at the start to gain verbal re-consent and set the dynamic</a:t>
            </a:r>
            <a:endParaRPr>
              <a:solidFill>
                <a:srgbClr val="434343"/>
              </a:solidFill>
              <a:latin typeface="Proxima Nova"/>
              <a:ea typeface="Proxima Nova"/>
              <a:cs typeface="Proxima Nova"/>
              <a:sym typeface="Proxima Nova"/>
            </a:endParaRPr>
          </a:p>
          <a:p>
            <a:pPr indent="-317500" lvl="1" marL="914400" rtl="0" algn="l">
              <a:lnSpc>
                <a:spcPct val="115000"/>
              </a:lnSpc>
              <a:spcBef>
                <a:spcPts val="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20 minutes at the end to debrief and for feedback</a:t>
            </a:r>
            <a:br>
              <a:rPr lang="en-GB">
                <a:solidFill>
                  <a:srgbClr val="434343"/>
                </a:solidFill>
                <a:latin typeface="Proxima Nova"/>
                <a:ea typeface="Proxima Nova"/>
                <a:cs typeface="Proxima Nova"/>
                <a:sym typeface="Proxima Nova"/>
              </a:rPr>
            </a:br>
            <a:endParaRPr>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Young people’s concentration span is not long! You’ll need a variety of activities, </a:t>
            </a:r>
            <a:br>
              <a:rPr lang="en-GB">
                <a:solidFill>
                  <a:srgbClr val="434343"/>
                </a:solidFill>
                <a:latin typeface="Proxima Nova"/>
                <a:ea typeface="Proxima Nova"/>
                <a:cs typeface="Proxima Nova"/>
                <a:sym typeface="Proxima Nova"/>
              </a:rPr>
            </a:br>
            <a:r>
              <a:rPr lang="en-GB">
                <a:solidFill>
                  <a:srgbClr val="434343"/>
                </a:solidFill>
                <a:latin typeface="Proxima Nova"/>
                <a:ea typeface="Proxima Nova"/>
                <a:cs typeface="Proxima Nova"/>
                <a:sym typeface="Proxima Nova"/>
              </a:rPr>
              <a:t>regular breaks, and a back-up plan if planned tasks don’t feel right on the day.</a:t>
            </a:r>
            <a:endParaRPr>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They younger the age group, the more concrete your activities should be. </a:t>
            </a:r>
            <a:br>
              <a:rPr lang="en-GB">
                <a:solidFill>
                  <a:srgbClr val="434343"/>
                </a:solidFill>
                <a:latin typeface="Proxima Nova"/>
                <a:ea typeface="Proxima Nova"/>
                <a:cs typeface="Proxima Nova"/>
                <a:sym typeface="Proxima Nova"/>
              </a:rPr>
            </a:br>
            <a:r>
              <a:rPr lang="en-GB">
                <a:solidFill>
                  <a:srgbClr val="434343"/>
                </a:solidFill>
                <a:latin typeface="Proxima Nova"/>
                <a:ea typeface="Proxima Nova"/>
                <a:cs typeface="Proxima Nova"/>
                <a:sym typeface="Proxima Nova"/>
              </a:rPr>
              <a:t>Abstraction is harder for younger ages.</a:t>
            </a:r>
            <a:endParaRPr>
              <a:solidFill>
                <a:srgbClr val="434343"/>
              </a:solidFill>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Workshops should usually last for 1.5-2 hours - if longer, you’ll need a lunch break or other ‘reset’. </a:t>
            </a:r>
            <a:endParaRPr>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Have age-appropriate refreshments in the room so people can help themselves</a:t>
            </a:r>
            <a:endParaRPr>
              <a:solidFill>
                <a:srgbClr val="434343"/>
              </a:solidFill>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Char char="●"/>
            </a:pPr>
            <a:r>
              <a:rPr lang="en-GB">
                <a:solidFill>
                  <a:srgbClr val="434343"/>
                </a:solidFill>
                <a:latin typeface="Proxima Nova"/>
                <a:ea typeface="Proxima Nova"/>
                <a:cs typeface="Proxima Nova"/>
                <a:sym typeface="Proxima Nova"/>
              </a:rPr>
              <a:t>Have a quiet space young people can use </a:t>
            </a:r>
            <a:r>
              <a:rPr lang="en-GB">
                <a:solidFill>
                  <a:srgbClr val="434343"/>
                </a:solidFill>
                <a:latin typeface="Proxima Nova"/>
                <a:ea typeface="Proxima Nova"/>
                <a:cs typeface="Proxima Nova"/>
                <a:sym typeface="Proxima Nova"/>
              </a:rPr>
              <a:t>for time-out</a:t>
            </a:r>
            <a:endParaRPr>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6E6F71"/>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434343"/>
              </a:solidFill>
              <a:latin typeface="Proxima Nova Semibold"/>
              <a:ea typeface="Proxima Nova Semibold"/>
              <a:cs typeface="Proxima Nova Semibold"/>
              <a:sym typeface="Proxima Nova Semibold"/>
            </a:endParaRPr>
          </a:p>
          <a:p>
            <a:pPr indent="0" lvl="0" marL="0" rtl="0" algn="l">
              <a:lnSpc>
                <a:spcPct val="115000"/>
              </a:lnSpc>
              <a:spcBef>
                <a:spcPts val="1200"/>
              </a:spcBef>
              <a:spcAft>
                <a:spcPts val="0"/>
              </a:spcAft>
              <a:buNone/>
            </a:pPr>
            <a:r>
              <a:t/>
            </a:r>
            <a:endParaRPr>
              <a:solidFill>
                <a:srgbClr val="E86C00"/>
              </a:solidFill>
              <a:latin typeface="Proxima Nova"/>
              <a:ea typeface="Proxima Nova"/>
              <a:cs typeface="Proxima Nova"/>
              <a:sym typeface="Proxima Nova"/>
            </a:endParaRPr>
          </a:p>
          <a:p>
            <a:pPr indent="0" lvl="0" marL="0" rtl="0" algn="l">
              <a:lnSpc>
                <a:spcPct val="115000"/>
              </a:lnSpc>
              <a:spcBef>
                <a:spcPts val="0"/>
              </a:spcBef>
              <a:spcAft>
                <a:spcPts val="1200"/>
              </a:spcAft>
              <a:buClr>
                <a:srgbClr val="000000"/>
              </a:buClr>
              <a:buSzPts val="1100"/>
              <a:buFont typeface="Arial"/>
              <a:buNone/>
            </a:pPr>
            <a:r>
              <a:t/>
            </a:r>
            <a:endParaRPr>
              <a:solidFill>
                <a:srgbClr val="434343"/>
              </a:solidFill>
              <a:latin typeface="Proxima Nova Semibold"/>
              <a:ea typeface="Proxima Nova Semibold"/>
              <a:cs typeface="Proxima Nova Semibold"/>
              <a:sym typeface="Proxima Nova Semibold"/>
            </a:endParaRPr>
          </a:p>
        </p:txBody>
      </p:sp>
      <p:sp>
        <p:nvSpPr>
          <p:cNvPr id="183" name="Google Shape;183;p35"/>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7FBA00"/>
                </a:solidFill>
              </a:rPr>
              <a:t>barnardos.org.uk</a:t>
            </a:r>
            <a:endParaRPr sz="1200">
              <a:solidFill>
                <a:srgbClr val="7FBA00"/>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6"/>
          <p:cNvSpPr txBox="1"/>
          <p:nvPr/>
        </p:nvSpPr>
        <p:spPr>
          <a:xfrm>
            <a:off x="1174175" y="5240725"/>
            <a:ext cx="51138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7FBA00"/>
              </a:solidFill>
              <a:latin typeface="Proxima Nova"/>
              <a:ea typeface="Proxima Nova"/>
              <a:cs typeface="Proxima Nova"/>
              <a:sym typeface="Proxima Nova"/>
            </a:endParaRPr>
          </a:p>
        </p:txBody>
      </p:sp>
      <p:sp>
        <p:nvSpPr>
          <p:cNvPr id="189" name="Google Shape;189;p36"/>
          <p:cNvSpPr txBox="1"/>
          <p:nvPr/>
        </p:nvSpPr>
        <p:spPr>
          <a:xfrm>
            <a:off x="450000" y="450000"/>
            <a:ext cx="3699000" cy="4464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Font typeface="Arial"/>
              <a:buNone/>
            </a:pPr>
            <a:r>
              <a:rPr b="1" i="1" lang="en-GB" sz="1200">
                <a:solidFill>
                  <a:srgbClr val="E86C00"/>
                </a:solidFill>
                <a:latin typeface="Proxima Nova"/>
                <a:ea typeface="Proxima Nova"/>
                <a:cs typeface="Proxima Nova"/>
                <a:sym typeface="Proxima Nova"/>
              </a:rPr>
              <a:t>Do’s and Don’ts</a:t>
            </a:r>
            <a:r>
              <a:rPr lang="en-GB" sz="1200">
                <a:solidFill>
                  <a:srgbClr val="E86C00"/>
                </a:solidFill>
                <a:latin typeface="Proxima Nova"/>
                <a:ea typeface="Proxima Nova"/>
                <a:cs typeface="Proxima Nova"/>
                <a:sym typeface="Proxima Nova"/>
              </a:rPr>
              <a:t> for sessions with vulnerable groups</a:t>
            </a:r>
            <a:endParaRPr sz="1200">
              <a:solidFill>
                <a:srgbClr val="E86C00"/>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E86C00"/>
              </a:solidFill>
              <a:latin typeface="Proxima Nova"/>
              <a:ea typeface="Proxima Nova"/>
              <a:cs typeface="Proxima Nova"/>
              <a:sym typeface="Proxima Nova"/>
            </a:endParaRPr>
          </a:p>
          <a:p>
            <a:pPr indent="0" lvl="0" marL="0" rtl="0" algn="l">
              <a:lnSpc>
                <a:spcPct val="150000"/>
              </a:lnSpc>
              <a:spcBef>
                <a:spcPts val="0"/>
              </a:spcBef>
              <a:spcAft>
                <a:spcPts val="0"/>
              </a:spcAft>
              <a:buNone/>
            </a:pPr>
            <a:r>
              <a:rPr lang="en-GB" sz="2400">
                <a:solidFill>
                  <a:srgbClr val="434343"/>
                </a:solidFill>
                <a:latin typeface="Proxima Nova Semibold"/>
                <a:ea typeface="Proxima Nova Semibold"/>
                <a:cs typeface="Proxima Nova Semibold"/>
                <a:sym typeface="Proxima Nova Semibold"/>
              </a:rPr>
              <a:t>Do: </a:t>
            </a:r>
            <a:r>
              <a:rPr lang="en-GB" sz="2400">
                <a:solidFill>
                  <a:srgbClr val="434343"/>
                </a:solidFill>
                <a:latin typeface="Proxima Nova"/>
                <a:ea typeface="Proxima Nova"/>
                <a:cs typeface="Proxima Nova"/>
                <a:sym typeface="Proxima Nova"/>
              </a:rPr>
              <a:t> </a:t>
            </a:r>
            <a:endParaRPr sz="2400">
              <a:solidFill>
                <a:srgbClr val="434343"/>
              </a:solidFill>
              <a:latin typeface="Proxima Nova Semibold"/>
              <a:ea typeface="Proxima Nova Semibold"/>
              <a:cs typeface="Proxima Nova Semibold"/>
              <a:sym typeface="Proxima Nova Semibold"/>
            </a:endParaRPr>
          </a:p>
          <a:p>
            <a:pPr indent="-317500" lvl="0" marL="457200" rtl="0" algn="l">
              <a:lnSpc>
                <a:spcPct val="115000"/>
              </a:lnSpc>
              <a:spcBef>
                <a:spcPts val="0"/>
              </a:spcBef>
              <a:spcAft>
                <a:spcPts val="0"/>
              </a:spcAft>
              <a:buClr>
                <a:srgbClr val="434343"/>
              </a:buClr>
              <a:buSzPts val="1400"/>
              <a:buFont typeface="Proxima Nova"/>
              <a:buAutoNum type="arabicParenR"/>
            </a:pPr>
            <a:r>
              <a:rPr lang="en-GB">
                <a:solidFill>
                  <a:srgbClr val="434343"/>
                </a:solidFill>
                <a:latin typeface="Proxima Nova"/>
                <a:ea typeface="Proxima Nova"/>
                <a:cs typeface="Proxima Nova"/>
                <a:sym typeface="Proxima Nova"/>
              </a:rPr>
              <a:t>Use scenarios about others (like them)</a:t>
            </a:r>
            <a:r>
              <a:rPr lang="en-GB">
                <a:solidFill>
                  <a:srgbClr val="434343"/>
                </a:solidFill>
                <a:latin typeface="Proxima Nova"/>
                <a:ea typeface="Proxima Nova"/>
                <a:cs typeface="Proxima Nova"/>
                <a:sym typeface="Proxima Nova"/>
              </a:rPr>
              <a:t> rather than ask for too many personal details</a:t>
            </a:r>
            <a:endParaRPr>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AutoNum type="arabicParenR"/>
            </a:pPr>
            <a:r>
              <a:rPr lang="en-GB">
                <a:solidFill>
                  <a:srgbClr val="434343"/>
                </a:solidFill>
                <a:latin typeface="Proxima Nova"/>
                <a:ea typeface="Proxima Nova"/>
                <a:cs typeface="Proxima Nova"/>
                <a:sym typeface="Proxima Nova"/>
              </a:rPr>
              <a:t>Be very clear about purpose</a:t>
            </a:r>
            <a:endParaRPr>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AutoNum type="arabicParenR"/>
            </a:pPr>
            <a:r>
              <a:rPr lang="en-GB">
                <a:solidFill>
                  <a:srgbClr val="434343"/>
                </a:solidFill>
                <a:latin typeface="Proxima Nova"/>
                <a:ea typeface="Proxima Nova"/>
                <a:cs typeface="Proxima Nova"/>
                <a:sym typeface="Proxima Nova"/>
              </a:rPr>
              <a:t>Be </a:t>
            </a:r>
            <a:r>
              <a:rPr lang="en-GB">
                <a:solidFill>
                  <a:srgbClr val="434343"/>
                </a:solidFill>
                <a:latin typeface="Proxima Nova"/>
                <a:ea typeface="Proxima Nova"/>
                <a:cs typeface="Proxima Nova"/>
                <a:sym typeface="Proxima Nova"/>
              </a:rPr>
              <a:t>flexible </a:t>
            </a:r>
            <a:r>
              <a:rPr lang="en-GB">
                <a:solidFill>
                  <a:srgbClr val="434343"/>
                </a:solidFill>
                <a:latin typeface="Proxima Nova"/>
                <a:ea typeface="Proxima Nova"/>
                <a:cs typeface="Proxima Nova"/>
                <a:sym typeface="Proxima Nova"/>
              </a:rPr>
              <a:t>- young people might shape what you are trying to do together</a:t>
            </a:r>
            <a:endParaRPr>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AutoNum type="arabicParenR"/>
            </a:pPr>
            <a:r>
              <a:rPr lang="en-GB">
                <a:solidFill>
                  <a:srgbClr val="434343"/>
                </a:solidFill>
                <a:latin typeface="Proxima Nova"/>
                <a:ea typeface="Proxima Nova"/>
                <a:cs typeface="Proxima Nova"/>
                <a:sym typeface="Proxima Nova"/>
              </a:rPr>
              <a:t>Have a range of methods to engage: kinetic, audio, verbal, writing, drawing etc. </a:t>
            </a:r>
            <a:endParaRPr>
              <a:solidFill>
                <a:srgbClr val="434343"/>
              </a:solidFill>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1200">
              <a:solidFill>
                <a:srgbClr val="6E6F71"/>
              </a:solidFill>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Semibold"/>
              <a:ea typeface="Proxima Nova Semibold"/>
              <a:cs typeface="Proxima Nova Semibold"/>
              <a:sym typeface="Proxima Nova Semibold"/>
            </a:endParaRPr>
          </a:p>
          <a:p>
            <a:pPr indent="0" lvl="0" marL="0" rtl="0" algn="l">
              <a:spcBef>
                <a:spcPts val="1200"/>
              </a:spcBef>
              <a:spcAft>
                <a:spcPts val="0"/>
              </a:spcAft>
              <a:buNone/>
            </a:pPr>
            <a:r>
              <a:t/>
            </a:r>
            <a:endParaRPr sz="1200">
              <a:solidFill>
                <a:srgbClr val="E86C00"/>
              </a:solidFill>
              <a:latin typeface="Proxima Nova"/>
              <a:ea typeface="Proxima Nova"/>
              <a:cs typeface="Proxima Nova"/>
              <a:sym typeface="Proxima Nova"/>
            </a:endParaRPr>
          </a:p>
          <a:p>
            <a:pPr indent="0" lvl="0" marL="0" rtl="0" algn="l">
              <a:lnSpc>
                <a:spcPct val="115000"/>
              </a:lnSpc>
              <a:spcBef>
                <a:spcPts val="0"/>
              </a:spcBef>
              <a:spcAft>
                <a:spcPts val="1200"/>
              </a:spcAft>
              <a:buClr>
                <a:srgbClr val="000000"/>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p:txBody>
      </p:sp>
      <p:sp>
        <p:nvSpPr>
          <p:cNvPr id="190" name="Google Shape;190;p36"/>
          <p:cNvSpPr txBox="1"/>
          <p:nvPr/>
        </p:nvSpPr>
        <p:spPr>
          <a:xfrm>
            <a:off x="4796850" y="790225"/>
            <a:ext cx="3897000" cy="40182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lang="en-GB" sz="2400">
                <a:solidFill>
                  <a:srgbClr val="434343"/>
                </a:solidFill>
                <a:latin typeface="Proxima Nova Semibold"/>
                <a:ea typeface="Proxima Nova Semibold"/>
                <a:cs typeface="Proxima Nova Semibold"/>
                <a:sym typeface="Proxima Nova Semibold"/>
              </a:rPr>
              <a:t>Don’t: </a:t>
            </a:r>
            <a:r>
              <a:rPr lang="en-GB" sz="2400">
                <a:solidFill>
                  <a:srgbClr val="434343"/>
                </a:solidFill>
                <a:latin typeface="Proxima Nova"/>
                <a:ea typeface="Proxima Nova"/>
                <a:cs typeface="Proxima Nova"/>
                <a:sym typeface="Proxima Nova"/>
              </a:rPr>
              <a:t> </a:t>
            </a:r>
            <a:endParaRPr sz="2400">
              <a:solidFill>
                <a:srgbClr val="434343"/>
              </a:solidFill>
              <a:latin typeface="Proxima Nova Semibold"/>
              <a:ea typeface="Proxima Nova Semibold"/>
              <a:cs typeface="Proxima Nova Semibold"/>
              <a:sym typeface="Proxima Nova Semibold"/>
            </a:endParaRPr>
          </a:p>
          <a:p>
            <a:pPr indent="-317500" lvl="0" marL="457200" rtl="0" algn="l">
              <a:lnSpc>
                <a:spcPct val="115000"/>
              </a:lnSpc>
              <a:spcBef>
                <a:spcPts val="0"/>
              </a:spcBef>
              <a:spcAft>
                <a:spcPts val="0"/>
              </a:spcAft>
              <a:buClr>
                <a:srgbClr val="434343"/>
              </a:buClr>
              <a:buSzPts val="1400"/>
              <a:buFont typeface="Proxima Nova"/>
              <a:buAutoNum type="arabicParenR"/>
            </a:pPr>
            <a:r>
              <a:rPr lang="en-GB">
                <a:solidFill>
                  <a:srgbClr val="434343"/>
                </a:solidFill>
                <a:latin typeface="Proxima Nova"/>
                <a:ea typeface="Proxima Nova"/>
                <a:cs typeface="Proxima Nova"/>
                <a:sym typeface="Proxima Nova"/>
              </a:rPr>
              <a:t>Talk about personal experiences</a:t>
            </a:r>
            <a:endParaRPr>
              <a:solidFill>
                <a:srgbClr val="434343"/>
              </a:solidFill>
              <a:latin typeface="Proxima Nova"/>
              <a:ea typeface="Proxima Nova"/>
              <a:cs typeface="Proxima Nova"/>
              <a:sym typeface="Proxima Nova"/>
            </a:endParaRPr>
          </a:p>
          <a:p>
            <a:pPr indent="0" lvl="0" marL="457200" rtl="0" algn="l">
              <a:lnSpc>
                <a:spcPct val="115000"/>
              </a:lnSpc>
              <a:spcBef>
                <a:spcPts val="0"/>
              </a:spcBef>
              <a:spcAft>
                <a:spcPts val="0"/>
              </a:spcAft>
              <a:buNone/>
            </a:pPr>
            <a:r>
              <a:rPr lang="en-GB">
                <a:solidFill>
                  <a:srgbClr val="434343"/>
                </a:solidFill>
                <a:latin typeface="Proxima Nova"/>
                <a:ea typeface="Proxima Nova"/>
                <a:cs typeface="Proxima Nova"/>
                <a:sym typeface="Proxima Nova"/>
              </a:rPr>
              <a:t> </a:t>
            </a:r>
            <a:endParaRPr>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AutoNum type="arabicParenR"/>
            </a:pPr>
            <a:r>
              <a:rPr lang="en-GB">
                <a:solidFill>
                  <a:srgbClr val="434343"/>
                </a:solidFill>
                <a:latin typeface="Proxima Nova"/>
                <a:ea typeface="Proxima Nova"/>
                <a:cs typeface="Proxima Nova"/>
                <a:sym typeface="Proxima Nova"/>
              </a:rPr>
              <a:t>Do formal introductions</a:t>
            </a:r>
            <a:endParaRPr>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AutoNum type="arabicParenR"/>
            </a:pPr>
            <a:r>
              <a:rPr lang="en-GB">
                <a:solidFill>
                  <a:srgbClr val="434343"/>
                </a:solidFill>
                <a:latin typeface="Proxima Nova"/>
                <a:ea typeface="Proxima Nova"/>
                <a:cs typeface="Proxima Nova"/>
                <a:sym typeface="Proxima Nova"/>
              </a:rPr>
              <a:t>Jump straight into activities</a:t>
            </a:r>
            <a:endParaRPr>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AutoNum type="arabicParenR"/>
            </a:pPr>
            <a:r>
              <a:rPr lang="en-GB">
                <a:solidFill>
                  <a:srgbClr val="434343"/>
                </a:solidFill>
                <a:latin typeface="Proxima Nova"/>
                <a:ea typeface="Proxima Nova"/>
                <a:cs typeface="Proxima Nova"/>
                <a:sym typeface="Proxima Nova"/>
              </a:rPr>
              <a:t>Collect data you don’t need</a:t>
            </a:r>
            <a:endParaRPr>
              <a:solidFill>
                <a:srgbClr val="434343"/>
              </a:solidFill>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a:solidFill>
                <a:srgbClr val="434343"/>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434343"/>
              </a:buClr>
              <a:buSzPts val="1400"/>
              <a:buFont typeface="Proxima Nova"/>
              <a:buAutoNum type="arabicParenR"/>
            </a:pPr>
            <a:r>
              <a:rPr lang="en-GB">
                <a:solidFill>
                  <a:srgbClr val="434343"/>
                </a:solidFill>
                <a:latin typeface="Proxima Nova"/>
                <a:ea typeface="Proxima Nova"/>
                <a:cs typeface="Proxima Nova"/>
                <a:sym typeface="Proxima Nova"/>
              </a:rPr>
              <a:t>Just have one method to engage</a:t>
            </a:r>
            <a:endParaRPr>
              <a:solidFill>
                <a:srgbClr val="434343"/>
              </a:solidFill>
              <a:latin typeface="Proxima Nova"/>
              <a:ea typeface="Proxima Nova"/>
              <a:cs typeface="Proxima Nova"/>
              <a:sym typeface="Proxima Nova"/>
            </a:endParaRPr>
          </a:p>
          <a:p>
            <a:pPr indent="0" lvl="0" marL="0" rtl="0" algn="l">
              <a:lnSpc>
                <a:spcPct val="150000"/>
              </a:lnSpc>
              <a:spcBef>
                <a:spcPts val="0"/>
              </a:spcBef>
              <a:spcAft>
                <a:spcPts val="1200"/>
              </a:spcAft>
              <a:buClr>
                <a:srgbClr val="000000"/>
              </a:buClr>
              <a:buSzPts val="1100"/>
              <a:buFont typeface="Arial"/>
              <a:buNone/>
            </a:pPr>
            <a:r>
              <a:t/>
            </a:r>
            <a:endParaRPr sz="1200">
              <a:solidFill>
                <a:srgbClr val="434343"/>
              </a:solidFill>
              <a:latin typeface="Proxima Nova"/>
              <a:ea typeface="Proxima Nova"/>
              <a:cs typeface="Proxima Nova"/>
              <a:sym typeface="Proxima Nova"/>
            </a:endParaRPr>
          </a:p>
        </p:txBody>
      </p:sp>
      <p:cxnSp>
        <p:nvCxnSpPr>
          <p:cNvPr id="191" name="Google Shape;191;p36"/>
          <p:cNvCxnSpPr/>
          <p:nvPr/>
        </p:nvCxnSpPr>
        <p:spPr>
          <a:xfrm>
            <a:off x="4572175" y="386500"/>
            <a:ext cx="0" cy="4533900"/>
          </a:xfrm>
          <a:prstGeom prst="straightConnector1">
            <a:avLst/>
          </a:prstGeom>
          <a:noFill/>
          <a:ln cap="flat" cmpd="sng" w="9525">
            <a:solidFill>
              <a:srgbClr val="CCCCCC"/>
            </a:solidFill>
            <a:prstDash val="solid"/>
            <a:round/>
            <a:headEnd len="med" w="med" type="none"/>
            <a:tailEnd len="med" w="med" type="none"/>
          </a:ln>
        </p:spPr>
      </p:cxnSp>
      <p:sp>
        <p:nvSpPr>
          <p:cNvPr id="192" name="Google Shape;192;p36"/>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7FBA00"/>
                </a:solidFill>
              </a:rPr>
              <a:t>barnardos.org.uk</a:t>
            </a:r>
            <a:endParaRPr sz="1200">
              <a:solidFill>
                <a:srgbClr val="7FBA00"/>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7"/>
          <p:cNvSpPr txBox="1"/>
          <p:nvPr/>
        </p:nvSpPr>
        <p:spPr>
          <a:xfrm>
            <a:off x="1174175" y="5240725"/>
            <a:ext cx="51138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7FBA00"/>
              </a:solidFill>
              <a:latin typeface="Proxima Nova"/>
              <a:ea typeface="Proxima Nova"/>
              <a:cs typeface="Proxima Nova"/>
              <a:sym typeface="Proxima Nova"/>
            </a:endParaRPr>
          </a:p>
        </p:txBody>
      </p:sp>
      <p:sp>
        <p:nvSpPr>
          <p:cNvPr id="198" name="Google Shape;198;p37"/>
          <p:cNvSpPr txBox="1"/>
          <p:nvPr/>
        </p:nvSpPr>
        <p:spPr>
          <a:xfrm>
            <a:off x="450000" y="450000"/>
            <a:ext cx="3893400" cy="4464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200">
                <a:solidFill>
                  <a:srgbClr val="E86C00"/>
                </a:solidFill>
                <a:latin typeface="Proxima Nova"/>
                <a:ea typeface="Proxima Nova"/>
                <a:cs typeface="Proxima Nova"/>
                <a:sym typeface="Proxima Nova"/>
              </a:rPr>
              <a:t>General guidance for session design</a:t>
            </a:r>
            <a:endParaRPr sz="1200">
              <a:solidFill>
                <a:srgbClr val="E86C00"/>
              </a:solidFill>
              <a:latin typeface="Proxima Nova"/>
              <a:ea typeface="Proxima Nova"/>
              <a:cs typeface="Proxima Nova"/>
              <a:sym typeface="Proxima Nova"/>
            </a:endParaRPr>
          </a:p>
          <a:p>
            <a:pPr indent="0" lvl="0" marL="0" rtl="0" algn="l">
              <a:spcBef>
                <a:spcPts val="0"/>
              </a:spcBef>
              <a:spcAft>
                <a:spcPts val="0"/>
              </a:spcAft>
              <a:buNone/>
            </a:pPr>
            <a:r>
              <a:rPr lang="en-GB" sz="2400">
                <a:solidFill>
                  <a:srgbClr val="434343"/>
                </a:solidFill>
                <a:latin typeface="Proxima Nova Semibold"/>
                <a:ea typeface="Proxima Nova Semibold"/>
                <a:cs typeface="Proxima Nova Semibold"/>
                <a:sym typeface="Proxima Nova Semibold"/>
              </a:rPr>
              <a:t>Pre-interview checklist: safeguarding</a:t>
            </a:r>
            <a:endParaRPr sz="2400">
              <a:solidFill>
                <a:srgbClr val="434343"/>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t/>
            </a:r>
            <a:endParaRPr sz="1200">
              <a:solidFill>
                <a:srgbClr val="434343"/>
              </a:solidFill>
              <a:latin typeface="Proxima Nova Semibold"/>
              <a:ea typeface="Proxima Nova Semibold"/>
              <a:cs typeface="Proxima Nova Semibold"/>
              <a:sym typeface="Proxima Nova Semibold"/>
            </a:endParaRPr>
          </a:p>
          <a:p>
            <a:pPr indent="-304800" lvl="0" marL="457200" rtl="0" algn="l">
              <a:lnSpc>
                <a:spcPct val="100000"/>
              </a:lnSpc>
              <a:spcBef>
                <a:spcPts val="500"/>
              </a:spcBef>
              <a:spcAft>
                <a:spcPts val="0"/>
              </a:spcAft>
              <a:buClr>
                <a:srgbClr val="434343"/>
              </a:buClr>
              <a:buSzPts val="1200"/>
              <a:buFont typeface="Proxima Nova"/>
              <a:buChar char="❏"/>
            </a:pPr>
            <a:r>
              <a:rPr lang="en-GB" sz="1200">
                <a:solidFill>
                  <a:srgbClr val="434343"/>
                </a:solidFill>
                <a:latin typeface="Proxima Nova"/>
                <a:ea typeface="Proxima Nova"/>
                <a:cs typeface="Proxima Nova"/>
                <a:sym typeface="Proxima Nova"/>
              </a:rPr>
              <a:t>Ensure you have a safeguarding lead and robust safeguarding plan</a:t>
            </a:r>
            <a:endParaRPr sz="1200">
              <a:solidFill>
                <a:srgbClr val="434343"/>
              </a:solidFill>
              <a:latin typeface="Proxima Nova"/>
              <a:ea typeface="Proxima Nova"/>
              <a:cs typeface="Proxima Nova"/>
              <a:sym typeface="Proxima Nova"/>
            </a:endParaRPr>
          </a:p>
          <a:p>
            <a:pPr indent="0" lvl="0" marL="0" rtl="0" algn="l">
              <a:lnSpc>
                <a:spcPct val="100000"/>
              </a:lnSpc>
              <a:spcBef>
                <a:spcPts val="500"/>
              </a:spcBef>
              <a:spcAft>
                <a:spcPts val="0"/>
              </a:spcAft>
              <a:buNone/>
            </a:pPr>
            <a:r>
              <a:t/>
            </a:r>
            <a:endParaRPr sz="1200">
              <a:solidFill>
                <a:srgbClr val="434343"/>
              </a:solidFill>
              <a:latin typeface="Proxima Nova"/>
              <a:ea typeface="Proxima Nova"/>
              <a:cs typeface="Proxima Nova"/>
              <a:sym typeface="Proxima Nova"/>
            </a:endParaRPr>
          </a:p>
          <a:p>
            <a:pPr indent="-304800" lvl="0" marL="457200" rtl="0" algn="l">
              <a:lnSpc>
                <a:spcPct val="100000"/>
              </a:lnSpc>
              <a:spcBef>
                <a:spcPts val="500"/>
              </a:spcBef>
              <a:spcAft>
                <a:spcPts val="0"/>
              </a:spcAft>
              <a:buClr>
                <a:srgbClr val="434343"/>
              </a:buClr>
              <a:buSzPts val="1200"/>
              <a:buFont typeface="Proxima Nova"/>
              <a:buChar char="❏"/>
            </a:pPr>
            <a:r>
              <a:rPr lang="en-GB" sz="1200">
                <a:solidFill>
                  <a:srgbClr val="434343"/>
                </a:solidFill>
                <a:latin typeface="Proxima Nova"/>
                <a:ea typeface="Proxima Nova"/>
                <a:cs typeface="Proxima Nova"/>
                <a:sym typeface="Proxima Nova"/>
              </a:rPr>
              <a:t>Team brief to occur before interviews/workshop to review questions, concerns and possible responses (includes frontline worker involved in project). This includes role play of potential responses to  disclosure, how to respond or how to end the session.</a:t>
            </a:r>
            <a:endParaRPr sz="1200">
              <a:solidFill>
                <a:srgbClr val="434343"/>
              </a:solidFill>
              <a:latin typeface="Proxima Nova"/>
              <a:ea typeface="Proxima Nova"/>
              <a:cs typeface="Proxima Nova"/>
              <a:sym typeface="Proxima Nova"/>
            </a:endParaRPr>
          </a:p>
          <a:p>
            <a:pPr indent="0" lvl="0" marL="457200" rtl="0" algn="l">
              <a:lnSpc>
                <a:spcPct val="100000"/>
              </a:lnSpc>
              <a:spcBef>
                <a:spcPts val="500"/>
              </a:spcBef>
              <a:spcAft>
                <a:spcPts val="0"/>
              </a:spcAft>
              <a:buClr>
                <a:schemeClr val="dk1"/>
              </a:buClr>
              <a:buSzPts val="1100"/>
              <a:buFont typeface="Arial"/>
              <a:buNone/>
            </a:pPr>
            <a:r>
              <a:t/>
            </a:r>
            <a:endParaRPr sz="1200">
              <a:solidFill>
                <a:srgbClr val="434343"/>
              </a:solidFill>
              <a:latin typeface="Proxima Nova"/>
              <a:ea typeface="Proxima Nova"/>
              <a:cs typeface="Proxima Nova"/>
              <a:sym typeface="Proxima Nova"/>
            </a:endParaRPr>
          </a:p>
          <a:p>
            <a:pPr indent="-304800" lvl="0" marL="457200" rtl="0" algn="l">
              <a:lnSpc>
                <a:spcPct val="100000"/>
              </a:lnSpc>
              <a:spcBef>
                <a:spcPts val="0"/>
              </a:spcBef>
              <a:spcAft>
                <a:spcPts val="0"/>
              </a:spcAft>
              <a:buClr>
                <a:srgbClr val="434343"/>
              </a:buClr>
              <a:buSzPts val="1200"/>
              <a:buFont typeface="Proxima Nova"/>
              <a:buChar char="❏"/>
            </a:pPr>
            <a:r>
              <a:rPr lang="en-GB" sz="1200">
                <a:solidFill>
                  <a:srgbClr val="434343"/>
                </a:solidFill>
                <a:latin typeface="Proxima Nova"/>
                <a:ea typeface="Proxima Nova"/>
                <a:cs typeface="Proxima Nova"/>
                <a:sym typeface="Proxima Nova"/>
              </a:rPr>
              <a:t>In advance, have received or discussed with staff member background info on young people involved in the session, including safeguarding considerations and learning needs</a:t>
            </a:r>
            <a:endParaRPr sz="1200">
              <a:solidFill>
                <a:srgbClr val="434343"/>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t/>
            </a:r>
            <a:endParaRPr sz="1200">
              <a:solidFill>
                <a:srgbClr val="E86C00"/>
              </a:solidFill>
              <a:latin typeface="Proxima Nova"/>
              <a:ea typeface="Proxima Nova"/>
              <a:cs typeface="Proxima Nova"/>
              <a:sym typeface="Proxima Nova"/>
            </a:endParaRPr>
          </a:p>
          <a:p>
            <a:pPr indent="0" lvl="0" marL="0" rtl="0" algn="l">
              <a:lnSpc>
                <a:spcPct val="100000"/>
              </a:lnSpc>
              <a:spcBef>
                <a:spcPts val="0"/>
              </a:spcBef>
              <a:spcAft>
                <a:spcPts val="1200"/>
              </a:spcAft>
              <a:buClr>
                <a:srgbClr val="000000"/>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p:txBody>
      </p:sp>
      <p:sp>
        <p:nvSpPr>
          <p:cNvPr id="199" name="Google Shape;199;p37"/>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7FBA00"/>
                </a:solidFill>
              </a:rPr>
              <a:t>barnardos.org.uk</a:t>
            </a:r>
            <a:endParaRPr sz="1200">
              <a:solidFill>
                <a:srgbClr val="7FBA00"/>
              </a:solidFill>
              <a:latin typeface="Proxima Nova"/>
              <a:ea typeface="Proxima Nova"/>
              <a:cs typeface="Proxima Nova"/>
              <a:sym typeface="Proxima Nova"/>
            </a:endParaRPr>
          </a:p>
        </p:txBody>
      </p:sp>
      <p:sp>
        <p:nvSpPr>
          <p:cNvPr id="200" name="Google Shape;200;p37"/>
          <p:cNvSpPr txBox="1"/>
          <p:nvPr/>
        </p:nvSpPr>
        <p:spPr>
          <a:xfrm>
            <a:off x="4800600" y="668375"/>
            <a:ext cx="3893400" cy="3756300"/>
          </a:xfrm>
          <a:prstGeom prst="rect">
            <a:avLst/>
          </a:prstGeom>
          <a:noFill/>
          <a:ln>
            <a:noFill/>
          </a:ln>
        </p:spPr>
        <p:txBody>
          <a:bodyPr anchorCtr="0" anchor="t" bIns="0" lIns="0" spcFirstLastPara="1" rIns="0" wrap="square" tIns="0">
            <a:noAutofit/>
          </a:bodyPr>
          <a:lstStyle/>
          <a:p>
            <a:pPr indent="-304800" lvl="0" marL="457200" rtl="0" algn="l">
              <a:lnSpc>
                <a:spcPct val="100000"/>
              </a:lnSpc>
              <a:spcBef>
                <a:spcPts val="500"/>
              </a:spcBef>
              <a:spcAft>
                <a:spcPts val="0"/>
              </a:spcAft>
              <a:buClr>
                <a:srgbClr val="434343"/>
              </a:buClr>
              <a:buSzPts val="1200"/>
              <a:buFont typeface="Proxima Nova"/>
              <a:buChar char="❏"/>
            </a:pPr>
            <a:r>
              <a:rPr lang="en-GB" sz="1200">
                <a:solidFill>
                  <a:srgbClr val="434343"/>
                </a:solidFill>
                <a:latin typeface="Proxima Nova"/>
                <a:ea typeface="Proxima Nova"/>
                <a:cs typeface="Proxima Nova"/>
                <a:sym typeface="Proxima Nova"/>
              </a:rPr>
              <a:t>Plan to meet immediately before the the session (approx 15 mins) before each interview for a short briefing with child’s project worker/other representative for an up to date status on the CYP. </a:t>
            </a:r>
            <a:endParaRPr sz="1200">
              <a:solidFill>
                <a:srgbClr val="434343"/>
              </a:solidFill>
              <a:latin typeface="Proxima Nova"/>
              <a:ea typeface="Proxima Nova"/>
              <a:cs typeface="Proxima Nova"/>
              <a:sym typeface="Proxima Nova"/>
            </a:endParaRPr>
          </a:p>
          <a:p>
            <a:pPr indent="0" lvl="0" marL="457200" rtl="0" algn="l">
              <a:lnSpc>
                <a:spcPct val="100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304800" lvl="0" marL="457200" rtl="0" algn="l">
              <a:lnSpc>
                <a:spcPct val="100000"/>
              </a:lnSpc>
              <a:spcBef>
                <a:spcPts val="0"/>
              </a:spcBef>
              <a:spcAft>
                <a:spcPts val="0"/>
              </a:spcAft>
              <a:buClr>
                <a:srgbClr val="434343"/>
              </a:buClr>
              <a:buSzPts val="1200"/>
              <a:buFont typeface="Proxima Nova"/>
              <a:buChar char="❏"/>
            </a:pPr>
            <a:r>
              <a:rPr lang="en-GB" sz="1200">
                <a:solidFill>
                  <a:srgbClr val="434343"/>
                </a:solidFill>
                <a:latin typeface="Proxima Nova"/>
                <a:ea typeface="Proxima Nova"/>
                <a:cs typeface="Proxima Nova"/>
                <a:sym typeface="Proxima Nova"/>
              </a:rPr>
              <a:t>If there are any concerns around physical safety regarding aggression from the child or young person this should be discussed in advance, with a plan in place for your own physical safety and an awareness of potential triggers. If there is any history of assault or aggression we need to understand past incidents in enough depth to make an informed decision about running the session.</a:t>
            </a:r>
            <a:br>
              <a:rPr lang="en-GB" sz="1200">
                <a:solidFill>
                  <a:srgbClr val="434343"/>
                </a:solidFill>
                <a:latin typeface="Proxima Nova"/>
                <a:ea typeface="Proxima Nova"/>
                <a:cs typeface="Proxima Nova"/>
                <a:sym typeface="Proxima Nova"/>
              </a:rPr>
            </a:br>
            <a:endParaRPr sz="1200">
              <a:solidFill>
                <a:srgbClr val="434343"/>
              </a:solidFill>
              <a:latin typeface="Proxima Nova"/>
              <a:ea typeface="Proxima Nova"/>
              <a:cs typeface="Proxima Nova"/>
              <a:sym typeface="Proxima Nova"/>
            </a:endParaRPr>
          </a:p>
          <a:p>
            <a:pPr indent="-304800" lvl="0" marL="457200" rtl="0" algn="l">
              <a:lnSpc>
                <a:spcPct val="100000"/>
              </a:lnSpc>
              <a:spcBef>
                <a:spcPts val="0"/>
              </a:spcBef>
              <a:spcAft>
                <a:spcPts val="0"/>
              </a:spcAft>
              <a:buClr>
                <a:srgbClr val="434343"/>
              </a:buClr>
              <a:buSzPts val="1200"/>
              <a:buFont typeface="Proxima Nova"/>
              <a:buChar char="❏"/>
            </a:pPr>
            <a:r>
              <a:rPr lang="en-GB" sz="1200">
                <a:solidFill>
                  <a:srgbClr val="434343"/>
                </a:solidFill>
                <a:latin typeface="Proxima Nova"/>
                <a:ea typeface="Proxima Nova"/>
                <a:cs typeface="Proxima Nova"/>
                <a:sym typeface="Proxima Nova"/>
              </a:rPr>
              <a:t>Any staff involved in workshops, interviews or transcribing will be advised of potentially triggering content and has the right of veto to be removed from the project in portion or in entirety with no repercussions or judgement.</a:t>
            </a:r>
            <a:endParaRPr sz="1200">
              <a:solidFill>
                <a:srgbClr val="434343"/>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t/>
            </a:r>
            <a:endParaRPr sz="1200">
              <a:solidFill>
                <a:srgbClr val="6E6F7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200">
              <a:solidFill>
                <a:srgbClr val="434343"/>
              </a:solidFill>
              <a:latin typeface="Proxima Nova Semibold"/>
              <a:ea typeface="Proxima Nova Semibold"/>
              <a:cs typeface="Proxima Nova Semibold"/>
              <a:sym typeface="Proxima Nova Semibold"/>
            </a:endParaRPr>
          </a:p>
          <a:p>
            <a:pPr indent="0" lvl="0" marL="0" rtl="0" algn="l">
              <a:lnSpc>
                <a:spcPct val="100000"/>
              </a:lnSpc>
              <a:spcBef>
                <a:spcPts val="1200"/>
              </a:spcBef>
              <a:spcAft>
                <a:spcPts val="0"/>
              </a:spcAft>
              <a:buNone/>
            </a:pPr>
            <a:r>
              <a:t/>
            </a:r>
            <a:endParaRPr sz="1200">
              <a:solidFill>
                <a:srgbClr val="E86C00"/>
              </a:solidFill>
              <a:latin typeface="Proxima Nova"/>
              <a:ea typeface="Proxima Nova"/>
              <a:cs typeface="Proxima Nova"/>
              <a:sym typeface="Proxima Nova"/>
            </a:endParaRPr>
          </a:p>
          <a:p>
            <a:pPr indent="0" lvl="0" marL="0" rtl="0" algn="l">
              <a:lnSpc>
                <a:spcPct val="100000"/>
              </a:lnSpc>
              <a:spcBef>
                <a:spcPts val="0"/>
              </a:spcBef>
              <a:spcAft>
                <a:spcPts val="1200"/>
              </a:spcAft>
              <a:buClr>
                <a:srgbClr val="000000"/>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p:txBody>
      </p:sp>
      <p:cxnSp>
        <p:nvCxnSpPr>
          <p:cNvPr id="201" name="Google Shape;201;p37"/>
          <p:cNvCxnSpPr/>
          <p:nvPr/>
        </p:nvCxnSpPr>
        <p:spPr>
          <a:xfrm>
            <a:off x="4572175" y="386500"/>
            <a:ext cx="0" cy="453390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8"/>
          <p:cNvSpPr txBox="1"/>
          <p:nvPr/>
        </p:nvSpPr>
        <p:spPr>
          <a:xfrm>
            <a:off x="1174175" y="5240725"/>
            <a:ext cx="51138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7FBA00"/>
              </a:solidFill>
              <a:latin typeface="Proxima Nova"/>
              <a:ea typeface="Proxima Nova"/>
              <a:cs typeface="Proxima Nova"/>
              <a:sym typeface="Proxima Nova"/>
            </a:endParaRPr>
          </a:p>
        </p:txBody>
      </p:sp>
      <p:sp>
        <p:nvSpPr>
          <p:cNvPr id="207" name="Google Shape;207;p38"/>
          <p:cNvSpPr txBox="1"/>
          <p:nvPr/>
        </p:nvSpPr>
        <p:spPr>
          <a:xfrm>
            <a:off x="450000" y="450000"/>
            <a:ext cx="7518600" cy="4464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200">
                <a:solidFill>
                  <a:srgbClr val="E86C00"/>
                </a:solidFill>
                <a:latin typeface="Proxima Nova"/>
                <a:ea typeface="Proxima Nova"/>
                <a:cs typeface="Proxima Nova"/>
                <a:sym typeface="Proxima Nova"/>
              </a:rPr>
              <a:t>General guidance for session design</a:t>
            </a:r>
            <a:endParaRPr sz="1200">
              <a:solidFill>
                <a:srgbClr val="E86C00"/>
              </a:solidFill>
              <a:latin typeface="Proxima Nova"/>
              <a:ea typeface="Proxima Nova"/>
              <a:cs typeface="Proxima Nova"/>
              <a:sym typeface="Proxima Nova"/>
            </a:endParaRPr>
          </a:p>
          <a:p>
            <a:pPr indent="0" lvl="0" marL="0" rtl="0" algn="l">
              <a:spcBef>
                <a:spcPts val="0"/>
              </a:spcBef>
              <a:spcAft>
                <a:spcPts val="0"/>
              </a:spcAft>
              <a:buNone/>
            </a:pPr>
            <a:r>
              <a:rPr lang="en-GB" sz="2400">
                <a:solidFill>
                  <a:srgbClr val="434343"/>
                </a:solidFill>
                <a:latin typeface="Proxima Nova Semibold"/>
                <a:ea typeface="Proxima Nova Semibold"/>
                <a:cs typeface="Proxima Nova Semibold"/>
                <a:sym typeface="Proxima Nova Semibold"/>
              </a:rPr>
              <a:t>Materials</a:t>
            </a:r>
            <a:r>
              <a:rPr lang="en-GB" sz="2400">
                <a:solidFill>
                  <a:srgbClr val="434343"/>
                </a:solidFill>
                <a:latin typeface="Proxima Nova Semibold"/>
                <a:ea typeface="Proxima Nova Semibold"/>
                <a:cs typeface="Proxima Nova Semibold"/>
                <a:sym typeface="Proxima Nova Semibold"/>
              </a:rPr>
              <a:t> checklist: what you’ll need on the day</a:t>
            </a:r>
            <a:endParaRPr sz="2400">
              <a:solidFill>
                <a:srgbClr val="434343"/>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None/>
            </a:pPr>
            <a:r>
              <a:t/>
            </a:r>
            <a:endParaRPr sz="1200">
              <a:solidFill>
                <a:srgbClr val="434343"/>
              </a:solidFill>
              <a:latin typeface="Proxima Nova Semibold"/>
              <a:ea typeface="Proxima Nova Semibold"/>
              <a:cs typeface="Proxima Nova Semibold"/>
              <a:sym typeface="Proxima Nova Semibold"/>
            </a:endParaRPr>
          </a:p>
          <a:p>
            <a:pPr indent="-304800" lvl="0" marL="457200" rtl="0" algn="l">
              <a:lnSpc>
                <a:spcPct val="115000"/>
              </a:lnSpc>
              <a:spcBef>
                <a:spcPts val="0"/>
              </a:spcBef>
              <a:spcAft>
                <a:spcPts val="0"/>
              </a:spcAft>
              <a:buClr>
                <a:srgbClr val="434343"/>
              </a:buClr>
              <a:buSzPts val="1200"/>
              <a:buChar char="❏"/>
            </a:pPr>
            <a:r>
              <a:rPr lang="en-GB" sz="1200">
                <a:solidFill>
                  <a:srgbClr val="434343"/>
                </a:solidFill>
                <a:latin typeface="Proxima Nova"/>
                <a:ea typeface="Proxima Nova"/>
                <a:cs typeface="Proxima Nova"/>
                <a:sym typeface="Proxima Nova"/>
              </a:rPr>
              <a:t>Consent forms and Information Sheets</a:t>
            </a:r>
            <a:endParaRPr sz="1200">
              <a:solidFill>
                <a:srgbClr val="434343"/>
              </a:solidFill>
              <a:latin typeface="Proxima Nova"/>
              <a:ea typeface="Proxima Nova"/>
              <a:cs typeface="Proxima Nova"/>
              <a:sym typeface="Proxima Nova"/>
            </a:endParaRPr>
          </a:p>
          <a:p>
            <a:pPr indent="-304800" lvl="0" marL="457200" rtl="0" algn="l">
              <a:lnSpc>
                <a:spcPct val="115000"/>
              </a:lnSpc>
              <a:spcBef>
                <a:spcPts val="0"/>
              </a:spcBef>
              <a:spcAft>
                <a:spcPts val="0"/>
              </a:spcAft>
              <a:buClr>
                <a:srgbClr val="434343"/>
              </a:buClr>
              <a:buSzPts val="1200"/>
              <a:buChar char="❏"/>
            </a:pPr>
            <a:r>
              <a:rPr lang="en-GB" sz="1200">
                <a:solidFill>
                  <a:srgbClr val="434343"/>
                </a:solidFill>
                <a:latin typeface="Proxima Nova"/>
                <a:ea typeface="Proxima Nova"/>
                <a:cs typeface="Proxima Nova"/>
                <a:sym typeface="Proxima Nova"/>
              </a:rPr>
              <a:t>Recording equipment (only if you have received consent for recording)</a:t>
            </a:r>
            <a:endParaRPr sz="1200">
              <a:solidFill>
                <a:srgbClr val="434343"/>
              </a:solidFill>
              <a:latin typeface="Proxima Nova"/>
              <a:ea typeface="Proxima Nova"/>
              <a:cs typeface="Proxima Nova"/>
              <a:sym typeface="Proxima Nova"/>
            </a:endParaRPr>
          </a:p>
          <a:p>
            <a:pPr indent="-304800" lvl="0" marL="457200" rtl="0" algn="l">
              <a:lnSpc>
                <a:spcPct val="115000"/>
              </a:lnSpc>
              <a:spcBef>
                <a:spcPts val="0"/>
              </a:spcBef>
              <a:spcAft>
                <a:spcPts val="0"/>
              </a:spcAft>
              <a:buClr>
                <a:srgbClr val="434343"/>
              </a:buClr>
              <a:buSzPts val="1200"/>
              <a:buChar char="❏"/>
            </a:pPr>
            <a:r>
              <a:rPr lang="en-GB" sz="1200">
                <a:solidFill>
                  <a:srgbClr val="434343"/>
                </a:solidFill>
                <a:latin typeface="Proxima Nova"/>
                <a:ea typeface="Proxima Nova"/>
                <a:cs typeface="Proxima Nova"/>
                <a:sym typeface="Proxima Nova"/>
              </a:rPr>
              <a:t>Safeguarding lead name and contact details</a:t>
            </a:r>
            <a:endParaRPr sz="12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304800" lvl="0" marL="457200" rtl="0" algn="l">
              <a:lnSpc>
                <a:spcPct val="115000"/>
              </a:lnSpc>
              <a:spcBef>
                <a:spcPts val="0"/>
              </a:spcBef>
              <a:spcAft>
                <a:spcPts val="0"/>
              </a:spcAft>
              <a:buClr>
                <a:srgbClr val="434343"/>
              </a:buClr>
              <a:buSzPts val="1200"/>
              <a:buChar char="❏"/>
            </a:pPr>
            <a:r>
              <a:rPr lang="en-GB" sz="1200">
                <a:solidFill>
                  <a:srgbClr val="434343"/>
                </a:solidFill>
                <a:latin typeface="Proxima Nova"/>
                <a:ea typeface="Proxima Nova"/>
                <a:cs typeface="Proxima Nova"/>
                <a:sym typeface="Proxima Nova"/>
              </a:rPr>
              <a:t>Introduction Script</a:t>
            </a:r>
            <a:endParaRPr sz="1200">
              <a:solidFill>
                <a:srgbClr val="434343"/>
              </a:solidFill>
              <a:latin typeface="Proxima Nova"/>
              <a:ea typeface="Proxima Nova"/>
              <a:cs typeface="Proxima Nova"/>
              <a:sym typeface="Proxima Nova"/>
            </a:endParaRPr>
          </a:p>
          <a:p>
            <a:pPr indent="-304800" lvl="0" marL="457200" rtl="0" algn="l">
              <a:lnSpc>
                <a:spcPct val="115000"/>
              </a:lnSpc>
              <a:spcBef>
                <a:spcPts val="0"/>
              </a:spcBef>
              <a:spcAft>
                <a:spcPts val="0"/>
              </a:spcAft>
              <a:buClr>
                <a:srgbClr val="434343"/>
              </a:buClr>
              <a:buSzPts val="1200"/>
              <a:buChar char="❏"/>
            </a:pPr>
            <a:r>
              <a:rPr lang="en-GB" sz="1200">
                <a:solidFill>
                  <a:srgbClr val="434343"/>
                </a:solidFill>
                <a:latin typeface="Proxima Nova"/>
                <a:ea typeface="Proxima Nova"/>
                <a:cs typeface="Proxima Nova"/>
                <a:sym typeface="Proxima Nova"/>
              </a:rPr>
              <a:t>Signal Cards</a:t>
            </a:r>
            <a:endParaRPr sz="1200">
              <a:solidFill>
                <a:srgbClr val="434343"/>
              </a:solidFill>
              <a:latin typeface="Proxima Nova"/>
              <a:ea typeface="Proxima Nova"/>
              <a:cs typeface="Proxima Nova"/>
              <a:sym typeface="Proxima Nova"/>
            </a:endParaRPr>
          </a:p>
          <a:p>
            <a:pPr indent="-304800" lvl="0" marL="457200" rtl="0" algn="l">
              <a:lnSpc>
                <a:spcPct val="115000"/>
              </a:lnSpc>
              <a:spcBef>
                <a:spcPts val="0"/>
              </a:spcBef>
              <a:spcAft>
                <a:spcPts val="0"/>
              </a:spcAft>
              <a:buClr>
                <a:srgbClr val="434343"/>
              </a:buClr>
              <a:buSzPts val="1200"/>
              <a:buChar char="❏"/>
            </a:pPr>
            <a:r>
              <a:rPr lang="en-GB" sz="1200">
                <a:solidFill>
                  <a:srgbClr val="434343"/>
                </a:solidFill>
                <a:latin typeface="Proxima Nova"/>
                <a:ea typeface="Proxima Nova"/>
                <a:cs typeface="Proxima Nova"/>
                <a:sym typeface="Proxima Nova"/>
              </a:rPr>
              <a:t>Your Choice to Take Part cards</a:t>
            </a:r>
            <a:endParaRPr sz="1200">
              <a:solidFill>
                <a:srgbClr val="434343"/>
              </a:solidFill>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304800" lvl="0" marL="457200" rtl="0" algn="l">
              <a:lnSpc>
                <a:spcPct val="115000"/>
              </a:lnSpc>
              <a:spcBef>
                <a:spcPts val="0"/>
              </a:spcBef>
              <a:spcAft>
                <a:spcPts val="0"/>
              </a:spcAft>
              <a:buClr>
                <a:srgbClr val="434343"/>
              </a:buClr>
              <a:buSzPts val="1200"/>
              <a:buChar char="❏"/>
            </a:pPr>
            <a:r>
              <a:rPr lang="en-GB" sz="1200">
                <a:solidFill>
                  <a:srgbClr val="434343"/>
                </a:solidFill>
                <a:latin typeface="Proxima Nova"/>
                <a:ea typeface="Proxima Nova"/>
                <a:cs typeface="Proxima Nova"/>
                <a:sym typeface="Proxima Nova"/>
              </a:rPr>
              <a:t>Name tags/sticky labels</a:t>
            </a:r>
            <a:endParaRPr sz="1200">
              <a:solidFill>
                <a:srgbClr val="434343"/>
              </a:solidFill>
              <a:latin typeface="Proxima Nova"/>
              <a:ea typeface="Proxima Nova"/>
              <a:cs typeface="Proxima Nova"/>
              <a:sym typeface="Proxima Nova"/>
            </a:endParaRPr>
          </a:p>
          <a:p>
            <a:pPr indent="-304800" lvl="0" marL="457200" rtl="0" algn="l">
              <a:lnSpc>
                <a:spcPct val="115000"/>
              </a:lnSpc>
              <a:spcBef>
                <a:spcPts val="0"/>
              </a:spcBef>
              <a:spcAft>
                <a:spcPts val="0"/>
              </a:spcAft>
              <a:buClr>
                <a:srgbClr val="434343"/>
              </a:buClr>
              <a:buSzPts val="1200"/>
              <a:buChar char="❏"/>
            </a:pPr>
            <a:r>
              <a:rPr lang="en-GB" sz="1200">
                <a:solidFill>
                  <a:srgbClr val="434343"/>
                </a:solidFill>
                <a:latin typeface="Proxima Nova"/>
                <a:ea typeface="Proxima Nova"/>
                <a:cs typeface="Proxima Nova"/>
                <a:sym typeface="Proxima Nova"/>
              </a:rPr>
              <a:t>Fidget toys, water-based pens, snacks/ drinks (agreed to dietary requirements)</a:t>
            </a:r>
            <a:endParaRPr sz="1200">
              <a:solidFill>
                <a:srgbClr val="434343"/>
              </a:solidFill>
              <a:latin typeface="Proxima Nova"/>
              <a:ea typeface="Proxima Nova"/>
              <a:cs typeface="Proxima Nova"/>
              <a:sym typeface="Proxima Nova"/>
            </a:endParaRPr>
          </a:p>
          <a:p>
            <a:pPr indent="-304800" lvl="0" marL="457200" rtl="0" algn="l">
              <a:lnSpc>
                <a:spcPct val="115000"/>
              </a:lnSpc>
              <a:spcBef>
                <a:spcPts val="0"/>
              </a:spcBef>
              <a:spcAft>
                <a:spcPts val="0"/>
              </a:spcAft>
              <a:buClr>
                <a:srgbClr val="434343"/>
              </a:buClr>
              <a:buSzPts val="1200"/>
              <a:buChar char="❏"/>
            </a:pPr>
            <a:r>
              <a:rPr lang="en-GB" sz="1200">
                <a:solidFill>
                  <a:srgbClr val="434343"/>
                </a:solidFill>
                <a:latin typeface="Proxima Nova"/>
                <a:ea typeface="Proxima Nova"/>
                <a:cs typeface="Proxima Nova"/>
                <a:sym typeface="Proxima Nova"/>
              </a:rPr>
              <a:t>All activity sheets/materials/etc.</a:t>
            </a:r>
            <a:endParaRPr sz="1200">
              <a:solidFill>
                <a:srgbClr val="434343"/>
              </a:solidFill>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sz="1200">
              <a:solidFill>
                <a:srgbClr val="434343"/>
              </a:solidFill>
              <a:latin typeface="Proxima Nova"/>
              <a:ea typeface="Proxima Nova"/>
              <a:cs typeface="Proxima Nova"/>
              <a:sym typeface="Proxima Nova"/>
            </a:endParaRPr>
          </a:p>
          <a:p>
            <a:pPr indent="-304800" lvl="0" marL="457200" rtl="0" algn="l">
              <a:lnSpc>
                <a:spcPct val="115000"/>
              </a:lnSpc>
              <a:spcBef>
                <a:spcPts val="0"/>
              </a:spcBef>
              <a:spcAft>
                <a:spcPts val="0"/>
              </a:spcAft>
              <a:buClr>
                <a:srgbClr val="434343"/>
              </a:buClr>
              <a:buSzPts val="1200"/>
              <a:buChar char="❏"/>
            </a:pPr>
            <a:r>
              <a:rPr lang="en-GB" sz="1200">
                <a:solidFill>
                  <a:srgbClr val="434343"/>
                </a:solidFill>
                <a:latin typeface="Proxima Nova"/>
                <a:ea typeface="Proxima Nova"/>
                <a:cs typeface="Proxima Nova"/>
                <a:sym typeface="Proxima Nova"/>
              </a:rPr>
              <a:t>Incentive vouchers and thank you packs</a:t>
            </a:r>
            <a:endParaRPr sz="1200">
              <a:solidFill>
                <a:srgbClr val="434343"/>
              </a:solidFill>
              <a:latin typeface="Proxima Nova"/>
              <a:ea typeface="Proxima Nova"/>
              <a:cs typeface="Proxima Nova"/>
              <a:sym typeface="Proxima Nova"/>
            </a:endParaRPr>
          </a:p>
          <a:p>
            <a:pPr indent="-304800" lvl="0" marL="457200" rtl="0" algn="l">
              <a:lnSpc>
                <a:spcPct val="115000"/>
              </a:lnSpc>
              <a:spcBef>
                <a:spcPts val="0"/>
              </a:spcBef>
              <a:spcAft>
                <a:spcPts val="0"/>
              </a:spcAft>
              <a:buClr>
                <a:srgbClr val="434343"/>
              </a:buClr>
              <a:buSzPts val="1200"/>
              <a:buChar char="❏"/>
            </a:pPr>
            <a:r>
              <a:rPr lang="en-GB" sz="1200">
                <a:solidFill>
                  <a:srgbClr val="434343"/>
                </a:solidFill>
                <a:latin typeface="Proxima Nova"/>
                <a:ea typeface="Proxima Nova"/>
                <a:cs typeface="Proxima Nova"/>
                <a:sym typeface="Proxima Nova"/>
              </a:rPr>
              <a:t>Feedback forms (digital or paper)</a:t>
            </a:r>
            <a:endParaRPr sz="1200">
              <a:solidFill>
                <a:srgbClr val="434343"/>
              </a:solidFill>
              <a:latin typeface="Proxima Nova"/>
              <a:ea typeface="Proxima Nova"/>
              <a:cs typeface="Proxima Nova"/>
              <a:sym typeface="Proxima Nova"/>
            </a:endParaRPr>
          </a:p>
          <a:p>
            <a:pPr indent="-304800" lvl="0" marL="457200" rtl="0" algn="l">
              <a:lnSpc>
                <a:spcPct val="115000"/>
              </a:lnSpc>
              <a:spcBef>
                <a:spcPts val="0"/>
              </a:spcBef>
              <a:spcAft>
                <a:spcPts val="0"/>
              </a:spcAft>
              <a:buClr>
                <a:srgbClr val="434343"/>
              </a:buClr>
              <a:buSzPts val="1200"/>
              <a:buChar char="❏"/>
            </a:pPr>
            <a:r>
              <a:rPr lang="en-GB" sz="1200">
                <a:solidFill>
                  <a:srgbClr val="434343"/>
                </a:solidFill>
                <a:latin typeface="Proxima Nova"/>
                <a:ea typeface="Proxima Nova"/>
                <a:cs typeface="Proxima Nova"/>
                <a:sym typeface="Proxima Nova"/>
              </a:rPr>
              <a:t>Thank you packs: Incentives, Certificates, Safeguarding Cards, Thank you note</a:t>
            </a:r>
            <a:endParaRPr sz="1200">
              <a:solidFill>
                <a:srgbClr val="434343"/>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200">
              <a:solidFill>
                <a:srgbClr val="E86C00"/>
              </a:solidFill>
              <a:latin typeface="Proxima Nova"/>
              <a:ea typeface="Proxima Nova"/>
              <a:cs typeface="Proxima Nova"/>
              <a:sym typeface="Proxima Nova"/>
            </a:endParaRPr>
          </a:p>
          <a:p>
            <a:pPr indent="0" lvl="0" marL="0" rtl="0" algn="l">
              <a:lnSpc>
                <a:spcPct val="100000"/>
              </a:lnSpc>
              <a:spcBef>
                <a:spcPts val="0"/>
              </a:spcBef>
              <a:spcAft>
                <a:spcPts val="1200"/>
              </a:spcAft>
              <a:buClr>
                <a:srgbClr val="000000"/>
              </a:buClr>
              <a:buSzPts val="1100"/>
              <a:buFont typeface="Arial"/>
              <a:buNone/>
            </a:pPr>
            <a:r>
              <a:t/>
            </a:r>
            <a:endParaRPr sz="1200">
              <a:solidFill>
                <a:srgbClr val="434343"/>
              </a:solidFill>
              <a:latin typeface="Proxima Nova Semibold"/>
              <a:ea typeface="Proxima Nova Semibold"/>
              <a:cs typeface="Proxima Nova Semibold"/>
              <a:sym typeface="Proxima Nova Semibold"/>
            </a:endParaRPr>
          </a:p>
        </p:txBody>
      </p:sp>
      <p:sp>
        <p:nvSpPr>
          <p:cNvPr id="208" name="Google Shape;208;p38"/>
          <p:cNvSpPr txBox="1"/>
          <p:nvPr/>
        </p:nvSpPr>
        <p:spPr>
          <a:xfrm>
            <a:off x="5941500" y="4731300"/>
            <a:ext cx="2967300" cy="202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1050">
                <a:solidFill>
                  <a:srgbClr val="7FBA00"/>
                </a:solidFill>
              </a:rPr>
              <a:t>barnardos.org.uk</a:t>
            </a:r>
            <a:endParaRPr sz="1200">
              <a:solidFill>
                <a:srgbClr val="7FBA00"/>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