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8178800" cy="20104100"/>
  <p:notesSz cx="81788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AED00C-BE32-4044-B140-D096B3655711}" v="1" dt="2023-08-10T15:27:14.07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1812" autoAdjust="0"/>
  </p:normalViewPr>
  <p:slideViewPr>
    <p:cSldViewPr>
      <p:cViewPr>
        <p:scale>
          <a:sx n="78" d="100"/>
          <a:sy n="78" d="100"/>
        </p:scale>
        <p:origin x="2808" y="-63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544888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632325" y="0"/>
            <a:ext cx="3544888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530CB-BC86-42BD-95A9-89B9ADF7AED6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2513013"/>
            <a:ext cx="275907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817563" y="9675813"/>
            <a:ext cx="6543675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3544888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2325" y="19096038"/>
            <a:ext cx="3544888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B055F-C8CC-44EB-A4C6-E65AA8CFA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64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b="1" u="sng" dirty="0">
                <a:latin typeface="Proxima Nova Rg" panose="02000506030000020004"/>
              </a:rPr>
              <a:t>Information boxes (listed in order of display)</a:t>
            </a:r>
          </a:p>
          <a:p>
            <a:r>
              <a:rPr lang="en-GB" sz="1600" b="1" u="sng" dirty="0">
                <a:latin typeface="Proxima Nova Rg" panose="02000506030000020004"/>
              </a:rPr>
              <a:t>Stage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u="none" dirty="0">
                <a:latin typeface="Proxima Nova Rg" panose="02000506030000020004"/>
              </a:rPr>
              <a:t>Early Resolution Stage 1 – Mainly self-led by the colleague but the manager can assist if requested.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u="none" dirty="0">
                <a:latin typeface="Proxima Nova Rg" panose="02000506030000020004"/>
              </a:rPr>
              <a:t>Examples of gross misconduct include and are not limited to: discrimination, fraud, hate crime and safeguarding. These are not suitable matters that can be dealt with during the early and informal stages of this policy and need to be resolved via Stage 3: Formal Resolution.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u="none" dirty="0">
                <a:latin typeface="Proxima Nova Rg" panose="02000506030000020004"/>
              </a:rPr>
              <a:t>The procedure will divide concerns into the two strands below: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0" u="none" dirty="0">
                <a:latin typeface="Proxima Nova Rg" panose="02000506030000020004"/>
              </a:rPr>
              <a:t>Issues: includes work-related disputes, bullying and harassment.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0" u="none" dirty="0">
                <a:latin typeface="Proxima Nova Rg" panose="02000506030000020004"/>
              </a:rPr>
              <a:t>Concerns: of a conduct nature previously seen as disciplinary.</a:t>
            </a:r>
          </a:p>
          <a:p>
            <a:endParaRPr lang="en-GB" sz="1600" b="1" u="sng" dirty="0">
              <a:latin typeface="Proxima Nova Rg" panose="02000506030000020004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u="sng" dirty="0">
                <a:latin typeface="Proxima Nova Rg" panose="02000506030000020004"/>
              </a:rPr>
              <a:t>Stage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u="none" dirty="0">
                <a:latin typeface="Proxima Nova Rg" panose="02000506030000020004"/>
              </a:rPr>
              <a:t>Informal Resolution Stage 2. This is where the manager will support informal resolution meetings and where mediation can be requested to be organised by the People team.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600" b="0" u="none" dirty="0">
              <a:latin typeface="Proxima Nova Rg" panose="02000506030000020004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u="sng" dirty="0">
                <a:latin typeface="Proxima Nova Rg" panose="02000506030000020004"/>
              </a:rPr>
              <a:t>Stage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u="none" dirty="0">
                <a:latin typeface="Proxima Nova Rg" panose="02000506030000020004"/>
              </a:rPr>
              <a:t>Formal Resolution Stage 3. Formal investigation and meetings will take place during this stage and colleagues will have the right to appeal.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u="none" dirty="0">
                <a:latin typeface="Proxima Nova Rg" panose="02000506030000020004"/>
              </a:rPr>
              <a:t>If alleged gross misconduct is identified, the manager will complete the suspension checklist which is available from </a:t>
            </a:r>
            <a:r>
              <a:rPr lang="en-GB" sz="1600" b="0" u="none">
                <a:latin typeface="Proxima Nova Rg" panose="02000506030000020004"/>
              </a:rPr>
              <a:t>the People team.</a:t>
            </a:r>
            <a:endParaRPr lang="en-GB" sz="1600" b="0" u="none" dirty="0">
              <a:latin typeface="Proxima Nova Rg" panose="020005060300000200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B055F-C8CC-44EB-A4C6-E65AA8CFA0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65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3886" y="6232271"/>
            <a:ext cx="6957377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27772" y="11258296"/>
            <a:ext cx="572960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09257" y="4623943"/>
            <a:ext cx="35605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215352" y="4623943"/>
            <a:ext cx="35605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9050702"/>
            <a:ext cx="8179434" cy="1053465"/>
          </a:xfrm>
          <a:custGeom>
            <a:avLst/>
            <a:gdLst/>
            <a:ahLst/>
            <a:cxnLst/>
            <a:rect l="l" t="t" r="r" b="b"/>
            <a:pathLst>
              <a:path w="8179434" h="1053465">
                <a:moveTo>
                  <a:pt x="0" y="1053398"/>
                </a:moveTo>
                <a:lnTo>
                  <a:pt x="8179346" y="1053398"/>
                </a:lnTo>
                <a:lnTo>
                  <a:pt x="8179346" y="0"/>
                </a:lnTo>
                <a:lnTo>
                  <a:pt x="0" y="0"/>
                </a:lnTo>
                <a:lnTo>
                  <a:pt x="0" y="105339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-8"/>
            <a:ext cx="8179434" cy="18775680"/>
          </a:xfrm>
          <a:custGeom>
            <a:avLst/>
            <a:gdLst/>
            <a:ahLst/>
            <a:cxnLst/>
            <a:rect l="l" t="t" r="r" b="b"/>
            <a:pathLst>
              <a:path w="8179434" h="18775680">
                <a:moveTo>
                  <a:pt x="0" y="18775306"/>
                </a:moveTo>
                <a:lnTo>
                  <a:pt x="8179346" y="18775306"/>
                </a:lnTo>
                <a:lnTo>
                  <a:pt x="8179346" y="0"/>
                </a:lnTo>
                <a:lnTo>
                  <a:pt x="0" y="0"/>
                </a:lnTo>
                <a:lnTo>
                  <a:pt x="0" y="18775306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9257" y="804164"/>
            <a:ext cx="736663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9257" y="4623943"/>
            <a:ext cx="736663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82951" y="18696814"/>
            <a:ext cx="261924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9257" y="18696814"/>
            <a:ext cx="18825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893308" y="18696814"/>
            <a:ext cx="18825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side.barnardos.org.uk/people-and-culture/managing-people/disciplinary-policy/accompaniment-policy" TargetMode="External"/><Relationship Id="rId7" Type="http://schemas.openxmlformats.org/officeDocument/2006/relationships/hyperlink" Target="https://inside.barnardos.org.uk/sites/default/files/2023-08/Resolution%20Procedure%20August%202023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object 115"/>
          <p:cNvGrpSpPr/>
          <p:nvPr/>
        </p:nvGrpSpPr>
        <p:grpSpPr>
          <a:xfrm>
            <a:off x="4024453" y="5346580"/>
            <a:ext cx="149860" cy="496570"/>
            <a:chOff x="4024453" y="5346580"/>
            <a:chExt cx="149860" cy="496570"/>
          </a:xfrm>
        </p:grpSpPr>
        <p:sp>
          <p:nvSpPr>
            <p:cNvPr id="116" name="object 116"/>
            <p:cNvSpPr/>
            <p:nvPr/>
          </p:nvSpPr>
          <p:spPr>
            <a:xfrm>
              <a:off x="4099311" y="5361185"/>
              <a:ext cx="0" cy="429895"/>
            </a:xfrm>
            <a:custGeom>
              <a:avLst/>
              <a:gdLst/>
              <a:ahLst/>
              <a:cxnLst/>
              <a:rect l="l" t="t" r="r" b="b"/>
              <a:pathLst>
                <a:path h="429895">
                  <a:moveTo>
                    <a:pt x="0" y="267252"/>
                  </a:moveTo>
                  <a:lnTo>
                    <a:pt x="0" y="429546"/>
                  </a:lnTo>
                </a:path>
                <a:path h="429895">
                  <a:moveTo>
                    <a:pt x="0" y="0"/>
                  </a:moveTo>
                  <a:lnTo>
                    <a:pt x="0" y="129555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024453" y="5762269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5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1" name="object 91"/>
          <p:cNvGrpSpPr/>
          <p:nvPr/>
        </p:nvGrpSpPr>
        <p:grpSpPr>
          <a:xfrm>
            <a:off x="1763429" y="4950891"/>
            <a:ext cx="1945639" cy="514984"/>
            <a:chOff x="1763429" y="4950891"/>
            <a:chExt cx="1945639" cy="514984"/>
          </a:xfrm>
        </p:grpSpPr>
        <p:sp>
          <p:nvSpPr>
            <p:cNvPr id="92" name="object 92"/>
            <p:cNvSpPr/>
            <p:nvPr/>
          </p:nvSpPr>
          <p:spPr>
            <a:xfrm>
              <a:off x="1838290" y="5005966"/>
              <a:ext cx="1856105" cy="407670"/>
            </a:xfrm>
            <a:custGeom>
              <a:avLst/>
              <a:gdLst/>
              <a:ahLst/>
              <a:cxnLst/>
              <a:rect l="l" t="t" r="r" b="b"/>
              <a:pathLst>
                <a:path w="1856104" h="407670">
                  <a:moveTo>
                    <a:pt x="1855992" y="0"/>
                  </a:moveTo>
                  <a:lnTo>
                    <a:pt x="0" y="0"/>
                  </a:lnTo>
                  <a:lnTo>
                    <a:pt x="0" y="407417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763429" y="5384920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5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726448" y="4950891"/>
              <a:ext cx="220345" cy="137795"/>
            </a:xfrm>
            <a:custGeom>
              <a:avLst/>
              <a:gdLst/>
              <a:ahLst/>
              <a:cxnLst/>
              <a:rect l="l" t="t" r="r" b="b"/>
              <a:pathLst>
                <a:path w="220344" h="137795">
                  <a:moveTo>
                    <a:pt x="220317" y="0"/>
                  </a:moveTo>
                  <a:lnTo>
                    <a:pt x="0" y="0"/>
                  </a:lnTo>
                  <a:lnTo>
                    <a:pt x="0" y="137697"/>
                  </a:lnTo>
                  <a:lnTo>
                    <a:pt x="220317" y="137697"/>
                  </a:lnTo>
                  <a:lnTo>
                    <a:pt x="220317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8" name="object 90">
            <a:extLst>
              <a:ext uri="{FF2B5EF4-FFF2-40B4-BE49-F238E27FC236}">
                <a16:creationId xmlns:a16="http://schemas.microsoft.com/office/drawing/2014/main" id="{EFFDA10B-2A9F-A435-6813-701C99E15204}"/>
              </a:ext>
            </a:extLst>
          </p:cNvPr>
          <p:cNvSpPr txBox="1"/>
          <p:nvPr/>
        </p:nvSpPr>
        <p:spPr>
          <a:xfrm>
            <a:off x="3364725" y="4584738"/>
            <a:ext cx="1447115" cy="842538"/>
          </a:xfrm>
          <a:prstGeom prst="rect">
            <a:avLst/>
          </a:prstGeom>
          <a:solidFill>
            <a:srgbClr val="FFFFFF"/>
          </a:solidFill>
          <a:ln w="9715">
            <a:solidFill>
              <a:srgbClr val="DBDD3C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192405" marR="192405" indent="-635" algn="ctr">
              <a:lnSpc>
                <a:spcPts val="990"/>
              </a:lnSpc>
              <a:spcBef>
                <a:spcPts val="570"/>
              </a:spcBef>
            </a:pPr>
            <a:r>
              <a:rPr lang="en-GB" sz="850" dirty="0">
                <a:latin typeface="ProximaNova-Medium"/>
                <a:cs typeface="ProximaNova-Medium"/>
              </a:rPr>
              <a:t>Would you consider this to be an issue or conduct concern that could be resolved through early resolution?</a:t>
            </a:r>
            <a:endParaRPr sz="850" dirty="0">
              <a:latin typeface="ProximaNova-Medium"/>
              <a:cs typeface="ProximaNova-Medium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98902" y="17946413"/>
            <a:ext cx="1642745" cy="470642"/>
          </a:xfrm>
          <a:prstGeom prst="rect">
            <a:avLst/>
          </a:prstGeom>
          <a:solidFill>
            <a:srgbClr val="FFFFFF"/>
          </a:solidFill>
          <a:ln w="9715">
            <a:solidFill>
              <a:srgbClr val="7E1974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89535" indent="76200" algn="ctr">
              <a:lnSpc>
                <a:spcPct val="100000"/>
              </a:lnSpc>
              <a:spcBef>
                <a:spcPts val="610"/>
              </a:spcBef>
            </a:pPr>
            <a:r>
              <a:rPr sz="850" spc="-10" dirty="0">
                <a:latin typeface="ProximaNova-Medium"/>
                <a:cs typeface="ProximaNova-Medium"/>
              </a:rPr>
              <a:t>Resolution</a:t>
            </a:r>
            <a:r>
              <a:rPr sz="850" spc="-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policy </a:t>
            </a:r>
            <a:r>
              <a:rPr sz="850" spc="-10" dirty="0">
                <a:latin typeface="ProximaNova-Medium"/>
                <a:cs typeface="ProximaNova-Medium"/>
              </a:rPr>
              <a:t>complete.</a:t>
            </a:r>
            <a:r>
              <a:rPr lang="en-GB" sz="850" spc="-1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Rebuilding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of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relationships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spc="-25" dirty="0">
                <a:latin typeface="ProximaNova-Medium"/>
                <a:cs typeface="ProximaNova-Medium"/>
              </a:rPr>
              <a:t>can</a:t>
            </a:r>
            <a:r>
              <a:rPr sz="850" dirty="0">
                <a:latin typeface="ProximaNova-Medium"/>
                <a:cs typeface="ProximaNova-Medium"/>
              </a:rPr>
              <a:t> begin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with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support,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if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relevant.</a:t>
            </a:r>
            <a:endParaRPr sz="850" dirty="0">
              <a:latin typeface="ProximaNova-Medium"/>
              <a:cs typeface="ProximaNova-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059391" y="17755492"/>
            <a:ext cx="149860" cy="217804"/>
            <a:chOff x="4059391" y="17755492"/>
            <a:chExt cx="149860" cy="217804"/>
          </a:xfrm>
        </p:grpSpPr>
        <p:sp>
          <p:nvSpPr>
            <p:cNvPr id="4" name="object 4"/>
            <p:cNvSpPr/>
            <p:nvPr/>
          </p:nvSpPr>
          <p:spPr>
            <a:xfrm>
              <a:off x="4134248" y="17770097"/>
              <a:ext cx="0" cy="151130"/>
            </a:xfrm>
            <a:custGeom>
              <a:avLst/>
              <a:gdLst/>
              <a:ahLst/>
              <a:cxnLst/>
              <a:rect l="l" t="t" r="r" b="b"/>
              <a:pathLst>
                <a:path h="151130">
                  <a:moveTo>
                    <a:pt x="0" y="0"/>
                  </a:moveTo>
                  <a:lnTo>
                    <a:pt x="0" y="150842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59391" y="17892479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4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298912" y="16892296"/>
            <a:ext cx="1642745" cy="878205"/>
          </a:xfrm>
          <a:prstGeom prst="rect">
            <a:avLst/>
          </a:prstGeom>
          <a:solidFill>
            <a:srgbClr val="FFFFFF"/>
          </a:solidFill>
          <a:ln w="9715">
            <a:solidFill>
              <a:srgbClr val="7E1974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151130" marR="143510" algn="ctr">
              <a:lnSpc>
                <a:spcPts val="990"/>
              </a:lnSpc>
              <a:spcBef>
                <a:spcPts val="340"/>
              </a:spcBef>
            </a:pPr>
            <a:r>
              <a:rPr sz="850" dirty="0">
                <a:latin typeface="ProximaNova-Medium"/>
                <a:cs typeface="ProximaNova-Medium"/>
              </a:rPr>
              <a:t>If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appeal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received</a:t>
            </a:r>
            <a:r>
              <a:rPr sz="850" spc="-25" dirty="0">
                <a:latin typeface="ProximaNova-Medium"/>
                <a:cs typeface="ProximaNova-Medium"/>
              </a:rPr>
              <a:t> and</a:t>
            </a:r>
            <a:r>
              <a:rPr sz="850" dirty="0">
                <a:latin typeface="ProximaNova-Medium"/>
                <a:cs typeface="ProximaNova-Medium"/>
              </a:rPr>
              <a:t> documented,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you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will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spc="-25" dirty="0">
                <a:latin typeface="ProximaNova-Medium"/>
                <a:cs typeface="ProximaNova-Medium"/>
              </a:rPr>
              <a:t>be</a:t>
            </a:r>
            <a:r>
              <a:rPr sz="850" dirty="0">
                <a:latin typeface="ProximaNova-Medium"/>
                <a:cs typeface="ProximaNova-Medium"/>
              </a:rPr>
              <a:t> invited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to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hearing,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with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25" dirty="0">
                <a:latin typeface="ProximaNova-Medium"/>
                <a:cs typeface="ProximaNova-Medium"/>
              </a:rPr>
              <a:t>the</a:t>
            </a:r>
            <a:r>
              <a:rPr sz="850" dirty="0">
                <a:latin typeface="ProximaNova-Medium"/>
                <a:cs typeface="ProximaNova-Medium"/>
              </a:rPr>
              <a:t> right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to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be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accompanied.</a:t>
            </a:r>
            <a:endParaRPr sz="850">
              <a:latin typeface="ProximaNova-Medium"/>
              <a:cs typeface="ProximaNova-Medium"/>
            </a:endParaRPr>
          </a:p>
          <a:p>
            <a:pPr marL="282575" marR="274955" algn="ctr">
              <a:lnSpc>
                <a:spcPts val="990"/>
              </a:lnSpc>
              <a:spcBef>
                <a:spcPts val="235"/>
              </a:spcBef>
            </a:pPr>
            <a:r>
              <a:rPr sz="850" spc="-45" dirty="0">
                <a:latin typeface="ProximaNova-Medium"/>
                <a:cs typeface="ProximaNova-Medium"/>
              </a:rPr>
              <a:t>You</a:t>
            </a:r>
            <a:r>
              <a:rPr sz="850" spc="-1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will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be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informed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25" dirty="0">
                <a:latin typeface="ProximaNova-Medium"/>
                <a:cs typeface="ProximaNova-Medium"/>
              </a:rPr>
              <a:t>of</a:t>
            </a:r>
            <a:r>
              <a:rPr sz="850" dirty="0">
                <a:latin typeface="ProximaNova-Medium"/>
                <a:cs typeface="ProximaNova-Medium"/>
              </a:rPr>
              <a:t> appeal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outcome.</a:t>
            </a:r>
            <a:endParaRPr sz="850">
              <a:latin typeface="ProximaNova-Medium"/>
              <a:cs typeface="ProximaNova-Medium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912011" y="16534870"/>
            <a:ext cx="1002178" cy="878205"/>
            <a:chOff x="4912012" y="16608530"/>
            <a:chExt cx="1037590" cy="804545"/>
          </a:xfrm>
        </p:grpSpPr>
        <p:sp>
          <p:nvSpPr>
            <p:cNvPr id="8" name="object 8"/>
            <p:cNvSpPr/>
            <p:nvPr/>
          </p:nvSpPr>
          <p:spPr>
            <a:xfrm>
              <a:off x="4964055" y="16623135"/>
              <a:ext cx="970915" cy="715010"/>
            </a:xfrm>
            <a:custGeom>
              <a:avLst/>
              <a:gdLst/>
              <a:ahLst/>
              <a:cxnLst/>
              <a:rect l="l" t="t" r="r" b="b"/>
              <a:pathLst>
                <a:path w="970914" h="715009">
                  <a:moveTo>
                    <a:pt x="970787" y="0"/>
                  </a:moveTo>
                  <a:lnTo>
                    <a:pt x="970787" y="714950"/>
                  </a:lnTo>
                  <a:lnTo>
                    <a:pt x="0" y="714950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12012" y="17263223"/>
              <a:ext cx="80645" cy="149860"/>
            </a:xfrm>
            <a:custGeom>
              <a:avLst/>
              <a:gdLst/>
              <a:ahLst/>
              <a:cxnLst/>
              <a:rect l="l" t="t" r="r" b="b"/>
              <a:pathLst>
                <a:path w="80645" h="149859">
                  <a:moveTo>
                    <a:pt x="80511" y="0"/>
                  </a:moveTo>
                  <a:lnTo>
                    <a:pt x="0" y="74857"/>
                  </a:lnTo>
                  <a:lnTo>
                    <a:pt x="80511" y="149715"/>
                  </a:lnTo>
                  <a:lnTo>
                    <a:pt x="80511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769259" y="15810052"/>
            <a:ext cx="2299335" cy="709810"/>
          </a:xfrm>
          <a:prstGeom prst="rect">
            <a:avLst/>
          </a:prstGeom>
          <a:solidFill>
            <a:srgbClr val="FFFFFF"/>
          </a:solidFill>
          <a:ln w="9715">
            <a:solidFill>
              <a:srgbClr val="7E1974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8890" algn="ctr">
              <a:lnSpc>
                <a:spcPts val="1005"/>
              </a:lnSpc>
              <a:spcBef>
                <a:spcPts val="535"/>
              </a:spcBef>
            </a:pPr>
            <a:r>
              <a:rPr sz="850" dirty="0">
                <a:latin typeface="ProximaNova-Medium"/>
                <a:cs typeface="ProximaNova-Medium"/>
              </a:rPr>
              <a:t>Following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this</a:t>
            </a:r>
            <a:r>
              <a:rPr lang="en-GB" sz="850" dirty="0">
                <a:latin typeface="ProximaNova-Medium"/>
                <a:cs typeface="ProximaNova-Medium"/>
              </a:rPr>
              <a:t>,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you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will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be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informed</a:t>
            </a:r>
            <a:endParaRPr sz="850" dirty="0">
              <a:latin typeface="ProximaNova-Medium"/>
              <a:cs typeface="ProximaNova-Medium"/>
            </a:endParaRPr>
          </a:p>
          <a:p>
            <a:pPr marL="101600" marR="112395" algn="ctr">
              <a:lnSpc>
                <a:spcPts val="990"/>
              </a:lnSpc>
              <a:spcBef>
                <a:spcPts val="45"/>
              </a:spcBef>
            </a:pPr>
            <a:r>
              <a:rPr sz="850" dirty="0">
                <a:latin typeface="ProximaNova-Medium"/>
                <a:cs typeface="ProximaNova-Medium"/>
              </a:rPr>
              <a:t>of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outcome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decision,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and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if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any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sanction </a:t>
            </a:r>
            <a:r>
              <a:rPr sz="850" dirty="0">
                <a:latin typeface="ProximaNova-Medium"/>
                <a:cs typeface="ProximaNova-Medium"/>
              </a:rPr>
              <a:t>will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be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applied,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together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with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right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25" dirty="0">
                <a:latin typeface="ProximaNova-Medium"/>
                <a:cs typeface="ProximaNova-Medium"/>
              </a:rPr>
              <a:t>of</a:t>
            </a:r>
            <a:r>
              <a:rPr sz="850" dirty="0">
                <a:latin typeface="ProximaNova-Medium"/>
                <a:cs typeface="ProximaNova-Medium"/>
              </a:rPr>
              <a:t> appeal.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Refer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to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appeal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process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in</a:t>
            </a:r>
            <a:r>
              <a:rPr sz="850" spc="-20" dirty="0">
                <a:latin typeface="ProximaNova-Medium"/>
                <a:cs typeface="ProximaNova-Medium"/>
              </a:rPr>
              <a:t> full</a:t>
            </a:r>
            <a:r>
              <a:rPr sz="850" dirty="0">
                <a:latin typeface="ProximaNova-Medium"/>
                <a:cs typeface="ProximaNova-Medium"/>
              </a:rPr>
              <a:t> procedure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document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(section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‘i’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page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20" dirty="0">
                <a:latin typeface="ProximaNova-Medium"/>
                <a:cs typeface="ProximaNova-Medium"/>
              </a:rPr>
              <a:t>10).</a:t>
            </a:r>
            <a:endParaRPr sz="850" dirty="0">
              <a:latin typeface="ProximaNova-Medium"/>
              <a:cs typeface="ProximaNova-Medium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328329" y="16550812"/>
            <a:ext cx="1000303" cy="862263"/>
            <a:chOff x="2291043" y="16608530"/>
            <a:chExt cx="1037590" cy="804545"/>
          </a:xfrm>
        </p:grpSpPr>
        <p:sp>
          <p:nvSpPr>
            <p:cNvPr id="12" name="object 12"/>
            <p:cNvSpPr/>
            <p:nvPr/>
          </p:nvSpPr>
          <p:spPr>
            <a:xfrm>
              <a:off x="2305648" y="16623135"/>
              <a:ext cx="970915" cy="715010"/>
            </a:xfrm>
            <a:custGeom>
              <a:avLst/>
              <a:gdLst/>
              <a:ahLst/>
              <a:cxnLst/>
              <a:rect l="l" t="t" r="r" b="b"/>
              <a:pathLst>
                <a:path w="970914" h="715009">
                  <a:moveTo>
                    <a:pt x="0" y="0"/>
                  </a:moveTo>
                  <a:lnTo>
                    <a:pt x="0" y="714950"/>
                  </a:lnTo>
                  <a:lnTo>
                    <a:pt x="970787" y="714950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47966" y="17263223"/>
              <a:ext cx="80645" cy="149860"/>
            </a:xfrm>
            <a:custGeom>
              <a:avLst/>
              <a:gdLst/>
              <a:ahLst/>
              <a:cxnLst/>
              <a:rect l="l" t="t" r="r" b="b"/>
              <a:pathLst>
                <a:path w="80645" h="149859">
                  <a:moveTo>
                    <a:pt x="0" y="0"/>
                  </a:moveTo>
                  <a:lnTo>
                    <a:pt x="0" y="149715"/>
                  </a:lnTo>
                  <a:lnTo>
                    <a:pt x="80511" y="748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5839331" y="14620800"/>
            <a:ext cx="149860" cy="255270"/>
            <a:chOff x="5839331" y="14620800"/>
            <a:chExt cx="149860" cy="255270"/>
          </a:xfrm>
        </p:grpSpPr>
        <p:sp>
          <p:nvSpPr>
            <p:cNvPr id="16" name="object 16"/>
            <p:cNvSpPr/>
            <p:nvPr/>
          </p:nvSpPr>
          <p:spPr>
            <a:xfrm>
              <a:off x="5914189" y="14635405"/>
              <a:ext cx="0" cy="188595"/>
            </a:xfrm>
            <a:custGeom>
              <a:avLst/>
              <a:gdLst/>
              <a:ahLst/>
              <a:cxnLst/>
              <a:rect l="l" t="t" r="r" b="b"/>
              <a:pathLst>
                <a:path h="188594">
                  <a:moveTo>
                    <a:pt x="0" y="0"/>
                  </a:moveTo>
                  <a:lnTo>
                    <a:pt x="0" y="188108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39331" y="14795048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4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195341" y="15810052"/>
            <a:ext cx="2290445" cy="720069"/>
          </a:xfrm>
          <a:prstGeom prst="rect">
            <a:avLst/>
          </a:prstGeom>
          <a:solidFill>
            <a:srgbClr val="FFFFFF"/>
          </a:solidFill>
          <a:ln w="9715">
            <a:solidFill>
              <a:srgbClr val="7E1974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143510" marR="135890" indent="186690" algn="ctr">
              <a:lnSpc>
                <a:spcPts val="990"/>
              </a:lnSpc>
              <a:spcBef>
                <a:spcPts val="615"/>
              </a:spcBef>
            </a:pPr>
            <a:r>
              <a:rPr sz="850" dirty="0">
                <a:latin typeface="ProximaNova-Medium"/>
                <a:cs typeface="ProximaNova-Medium"/>
              </a:rPr>
              <a:t>Issue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investigated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to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establish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25" dirty="0">
                <a:latin typeface="ProximaNova-Medium"/>
                <a:cs typeface="ProximaNova-Medium"/>
              </a:rPr>
              <a:t>and</a:t>
            </a:r>
            <a:r>
              <a:rPr sz="850" dirty="0">
                <a:latin typeface="ProximaNova-Medium"/>
                <a:cs typeface="ProximaNova-Medium"/>
              </a:rPr>
              <a:t> gather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facts.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Following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this,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you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will</a:t>
            </a:r>
            <a:r>
              <a:rPr sz="850" spc="-25" dirty="0">
                <a:latin typeface="ProximaNova-Medium"/>
                <a:cs typeface="ProximaNova-Medium"/>
              </a:rPr>
              <a:t> be</a:t>
            </a:r>
            <a:r>
              <a:rPr sz="850" dirty="0">
                <a:latin typeface="ProximaNova-Medium"/>
                <a:cs typeface="ProximaNova-Medium"/>
              </a:rPr>
              <a:t> informed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of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outcome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and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your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right</a:t>
            </a:r>
            <a:r>
              <a:rPr sz="850" spc="-25" dirty="0">
                <a:latin typeface="ProximaNova-Medium"/>
                <a:cs typeface="ProximaNova-Medium"/>
              </a:rPr>
              <a:t> of</a:t>
            </a:r>
            <a:r>
              <a:rPr sz="850" dirty="0">
                <a:latin typeface="ProximaNova-Medium"/>
                <a:cs typeface="ProximaNova-Medium"/>
              </a:rPr>
              <a:t> appeal.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Refer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to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appeal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process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in</a:t>
            </a:r>
            <a:r>
              <a:rPr sz="850" spc="-20" dirty="0">
                <a:latin typeface="ProximaNova-Medium"/>
                <a:cs typeface="ProximaNova-Medium"/>
              </a:rPr>
              <a:t> full</a:t>
            </a:r>
            <a:r>
              <a:rPr sz="850" dirty="0">
                <a:latin typeface="ProximaNova-Medium"/>
                <a:cs typeface="ProximaNova-Medium"/>
              </a:rPr>
              <a:t> procedure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document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(section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‘i’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page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20" dirty="0">
                <a:latin typeface="ProximaNova-Medium"/>
                <a:cs typeface="ProximaNova-Medium"/>
              </a:rPr>
              <a:t>10).</a:t>
            </a:r>
            <a:endParaRPr sz="850" dirty="0">
              <a:latin typeface="ProximaNova-Medium"/>
              <a:cs typeface="ProximaNova-Medium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253473" y="15548965"/>
            <a:ext cx="149860" cy="255270"/>
            <a:chOff x="2253473" y="15548965"/>
            <a:chExt cx="149860" cy="255270"/>
          </a:xfrm>
        </p:grpSpPr>
        <p:sp>
          <p:nvSpPr>
            <p:cNvPr id="20" name="object 20"/>
            <p:cNvSpPr/>
            <p:nvPr/>
          </p:nvSpPr>
          <p:spPr>
            <a:xfrm>
              <a:off x="2328330" y="15563570"/>
              <a:ext cx="0" cy="188595"/>
            </a:xfrm>
            <a:custGeom>
              <a:avLst/>
              <a:gdLst/>
              <a:ahLst/>
              <a:cxnLst/>
              <a:rect l="l" t="t" r="r" b="b"/>
              <a:pathLst>
                <a:path h="188594">
                  <a:moveTo>
                    <a:pt x="0" y="0"/>
                  </a:moveTo>
                  <a:lnTo>
                    <a:pt x="0" y="188439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53473" y="15723544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4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189074" y="14875074"/>
            <a:ext cx="2299335" cy="688975"/>
          </a:xfrm>
          <a:prstGeom prst="rect">
            <a:avLst/>
          </a:prstGeom>
          <a:solidFill>
            <a:srgbClr val="FFFFFF"/>
          </a:solidFill>
          <a:ln w="9715">
            <a:solidFill>
              <a:srgbClr val="7E1974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91440" marR="102235" algn="ctr">
              <a:lnSpc>
                <a:spcPts val="990"/>
              </a:lnSpc>
              <a:spcBef>
                <a:spcPts val="590"/>
              </a:spcBef>
            </a:pPr>
            <a:r>
              <a:rPr sz="850" dirty="0">
                <a:latin typeface="ProximaNova-Medium"/>
                <a:cs typeface="ProximaNova-Medium"/>
              </a:rPr>
              <a:t>Formal</a:t>
            </a:r>
            <a:r>
              <a:rPr sz="850" spc="-4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resolution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hearing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takes</a:t>
            </a:r>
            <a:r>
              <a:rPr sz="850" spc="-4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place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where </a:t>
            </a:r>
            <a:r>
              <a:rPr sz="850" dirty="0">
                <a:latin typeface="ProximaNova-Medium"/>
                <a:cs typeface="ProximaNova-Medium"/>
              </a:rPr>
              <a:t>you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have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b="1" u="sng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right</a:t>
            </a:r>
            <a:r>
              <a:rPr sz="850" b="1" u="sng" spc="-20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 </a:t>
            </a:r>
            <a:r>
              <a:rPr sz="850" b="1" u="sng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to</a:t>
            </a:r>
            <a:r>
              <a:rPr sz="850" b="1" u="sng" spc="-20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 </a:t>
            </a:r>
            <a:r>
              <a:rPr sz="850" b="1" u="sng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be</a:t>
            </a:r>
            <a:r>
              <a:rPr sz="850" b="1" u="sng" spc="-15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 </a:t>
            </a:r>
            <a:r>
              <a:rPr sz="850" b="1" u="sng" spc="-10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accompanied</a:t>
            </a:r>
            <a:r>
              <a:rPr sz="850" spc="-10" dirty="0">
                <a:latin typeface="ProximaNova-Medium"/>
                <a:cs typeface="ProximaNova-Medium"/>
              </a:rPr>
              <a:t>.</a:t>
            </a:r>
            <a:endParaRPr sz="850">
              <a:latin typeface="ProximaNova-Medium"/>
              <a:cs typeface="ProximaNova-Medium"/>
            </a:endParaRPr>
          </a:p>
          <a:p>
            <a:pPr marL="248920" marR="259715" algn="ctr">
              <a:lnSpc>
                <a:spcPts val="990"/>
              </a:lnSpc>
              <a:spcBef>
                <a:spcPts val="10"/>
              </a:spcBef>
            </a:pPr>
            <a:r>
              <a:rPr sz="850" dirty="0">
                <a:latin typeface="ProximaNova-Medium"/>
                <a:cs typeface="ProximaNova-Medium"/>
              </a:rPr>
              <a:t>If</a:t>
            </a:r>
            <a:r>
              <a:rPr sz="850" spc="-10" dirty="0">
                <a:latin typeface="ProximaNova-Medium"/>
                <a:cs typeface="ProximaNova-Medium"/>
              </a:rPr>
              <a:t> applicable,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1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manager</a:t>
            </a:r>
            <a:r>
              <a:rPr sz="850" spc="-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informs</a:t>
            </a:r>
            <a:r>
              <a:rPr sz="850" spc="-10" dirty="0">
                <a:latin typeface="ProximaNova-Medium"/>
                <a:cs typeface="ProximaNova-Medium"/>
              </a:rPr>
              <a:t> </a:t>
            </a:r>
            <a:r>
              <a:rPr sz="850" spc="-25" dirty="0">
                <a:latin typeface="ProximaNova-Medium"/>
                <a:cs typeface="ProximaNova-Medium"/>
              </a:rPr>
              <a:t>the</a:t>
            </a:r>
            <a:r>
              <a:rPr sz="850" dirty="0">
                <a:latin typeface="ProximaNova-Medium"/>
                <a:cs typeface="ProximaNova-Medium"/>
              </a:rPr>
              <a:t> named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subject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of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alleged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issue.</a:t>
            </a:r>
            <a:endParaRPr sz="850">
              <a:latin typeface="ProximaNova-Medium"/>
              <a:cs typeface="ProximaNova-Medium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642622" y="12144460"/>
            <a:ext cx="1387475" cy="561340"/>
            <a:chOff x="5642622" y="12144460"/>
            <a:chExt cx="1387475" cy="561340"/>
          </a:xfrm>
        </p:grpSpPr>
        <p:sp>
          <p:nvSpPr>
            <p:cNvPr id="24" name="object 24"/>
            <p:cNvSpPr/>
            <p:nvPr/>
          </p:nvSpPr>
          <p:spPr>
            <a:xfrm>
              <a:off x="5647702" y="12149540"/>
              <a:ext cx="1377315" cy="551180"/>
            </a:xfrm>
            <a:custGeom>
              <a:avLst/>
              <a:gdLst/>
              <a:ahLst/>
              <a:cxnLst/>
              <a:rect l="l" t="t" r="r" b="b"/>
              <a:pathLst>
                <a:path w="1377315" h="551179">
                  <a:moveTo>
                    <a:pt x="1376991" y="0"/>
                  </a:moveTo>
                  <a:lnTo>
                    <a:pt x="0" y="0"/>
                  </a:lnTo>
                  <a:lnTo>
                    <a:pt x="0" y="550798"/>
                  </a:lnTo>
                  <a:lnTo>
                    <a:pt x="1376991" y="550798"/>
                  </a:lnTo>
                  <a:lnTo>
                    <a:pt x="13769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647702" y="12149540"/>
              <a:ext cx="1377315" cy="551180"/>
            </a:xfrm>
            <a:custGeom>
              <a:avLst/>
              <a:gdLst/>
              <a:ahLst/>
              <a:cxnLst/>
              <a:rect l="l" t="t" r="r" b="b"/>
              <a:pathLst>
                <a:path w="1377315" h="551179">
                  <a:moveTo>
                    <a:pt x="0" y="550798"/>
                  </a:moveTo>
                  <a:lnTo>
                    <a:pt x="1376991" y="550798"/>
                  </a:lnTo>
                  <a:lnTo>
                    <a:pt x="1376991" y="0"/>
                  </a:lnTo>
                  <a:lnTo>
                    <a:pt x="0" y="0"/>
                  </a:lnTo>
                  <a:lnTo>
                    <a:pt x="0" y="550798"/>
                  </a:lnTo>
                  <a:close/>
                </a:path>
              </a:pathLst>
            </a:custGeom>
            <a:ln w="9715">
              <a:solidFill>
                <a:srgbClr val="009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652560" y="12348069"/>
            <a:ext cx="136779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9225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latin typeface="ProximaNova-Medium"/>
                <a:cs typeface="ProximaNova-Medium"/>
              </a:rPr>
              <a:t>Start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formal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resolution.</a:t>
            </a:r>
            <a:endParaRPr sz="850">
              <a:latin typeface="ProximaNova-Medium"/>
              <a:cs typeface="ProximaNova-Medium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263176" y="10127579"/>
            <a:ext cx="4152900" cy="4744720"/>
            <a:chOff x="2263176" y="10127579"/>
            <a:chExt cx="4152900" cy="4744720"/>
          </a:xfrm>
        </p:grpSpPr>
        <p:sp>
          <p:nvSpPr>
            <p:cNvPr id="28" name="object 28"/>
            <p:cNvSpPr/>
            <p:nvPr/>
          </p:nvSpPr>
          <p:spPr>
            <a:xfrm>
              <a:off x="4783026" y="10142184"/>
              <a:ext cx="1558290" cy="1985645"/>
            </a:xfrm>
            <a:custGeom>
              <a:avLst/>
              <a:gdLst/>
              <a:ahLst/>
              <a:cxnLst/>
              <a:rect l="l" t="t" r="r" b="b"/>
              <a:pathLst>
                <a:path w="1558289" h="1985645">
                  <a:moveTo>
                    <a:pt x="0" y="0"/>
                  </a:moveTo>
                  <a:lnTo>
                    <a:pt x="1558029" y="0"/>
                  </a:lnTo>
                  <a:lnTo>
                    <a:pt x="1558029" y="1985266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66200" y="12098988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5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38034" y="14635405"/>
              <a:ext cx="0" cy="184785"/>
            </a:xfrm>
            <a:custGeom>
              <a:avLst/>
              <a:gdLst/>
              <a:ahLst/>
              <a:cxnLst/>
              <a:rect l="l" t="t" r="r" b="b"/>
              <a:pathLst>
                <a:path h="184784">
                  <a:moveTo>
                    <a:pt x="0" y="0"/>
                  </a:moveTo>
                  <a:lnTo>
                    <a:pt x="0" y="184658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63176" y="14791604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4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189074" y="14084606"/>
            <a:ext cx="2299335" cy="551180"/>
          </a:xfrm>
          <a:prstGeom prst="rect">
            <a:avLst/>
          </a:prstGeom>
          <a:solidFill>
            <a:srgbClr val="FFFFFF"/>
          </a:solidFill>
          <a:ln w="9715">
            <a:solidFill>
              <a:srgbClr val="7E1974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346075" marR="357505" algn="ctr">
              <a:lnSpc>
                <a:spcPts val="990"/>
              </a:lnSpc>
              <a:spcBef>
                <a:spcPts val="590"/>
              </a:spcBef>
            </a:pPr>
            <a:r>
              <a:rPr sz="850" spc="-45" dirty="0">
                <a:latin typeface="ProximaNova-Medium"/>
                <a:cs typeface="ProximaNova-Medium"/>
              </a:rPr>
              <a:t>You</a:t>
            </a:r>
            <a:r>
              <a:rPr sz="850" spc="-1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(the</a:t>
            </a:r>
            <a:r>
              <a:rPr sz="850" spc="-4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colleague)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confirm</a:t>
            </a:r>
            <a:r>
              <a:rPr sz="850" spc="-25" dirty="0">
                <a:latin typeface="ProximaNova-Medium"/>
                <a:cs typeface="ProximaNova-Medium"/>
              </a:rPr>
              <a:t> the</a:t>
            </a:r>
            <a:r>
              <a:rPr sz="850" dirty="0">
                <a:latin typeface="ProximaNova-Medium"/>
                <a:cs typeface="ProximaNova-Medium"/>
              </a:rPr>
              <a:t> issue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in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writing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and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resolution </a:t>
            </a:r>
            <a:r>
              <a:rPr sz="850" dirty="0">
                <a:latin typeface="ProximaNova-Medium"/>
                <a:cs typeface="ProximaNova-Medium"/>
              </a:rPr>
              <a:t>that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you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are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seeking.</a:t>
            </a:r>
            <a:endParaRPr sz="850">
              <a:latin typeface="ProximaNova-Medium"/>
              <a:cs typeface="ProximaNova-Medium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4017852" y="12349346"/>
            <a:ext cx="2332990" cy="885190"/>
            <a:chOff x="4017852" y="12349346"/>
            <a:chExt cx="2332990" cy="885190"/>
          </a:xfrm>
        </p:grpSpPr>
        <p:sp>
          <p:nvSpPr>
            <p:cNvPr id="34" name="object 34"/>
            <p:cNvSpPr/>
            <p:nvPr/>
          </p:nvSpPr>
          <p:spPr>
            <a:xfrm>
              <a:off x="4092706" y="12705191"/>
              <a:ext cx="2244090" cy="476884"/>
            </a:xfrm>
            <a:custGeom>
              <a:avLst/>
              <a:gdLst/>
              <a:ahLst/>
              <a:cxnLst/>
              <a:rect l="l" t="t" r="r" b="b"/>
              <a:pathLst>
                <a:path w="2244090" h="476884">
                  <a:moveTo>
                    <a:pt x="2243493" y="0"/>
                  </a:moveTo>
                  <a:lnTo>
                    <a:pt x="2243493" y="238543"/>
                  </a:lnTo>
                  <a:lnTo>
                    <a:pt x="0" y="238543"/>
                  </a:lnTo>
                  <a:lnTo>
                    <a:pt x="0" y="476727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017852" y="13153458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4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817652" y="12424204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308154" y="0"/>
                  </a:lnTo>
                </a:path>
                <a:path w="809625">
                  <a:moveTo>
                    <a:pt x="528472" y="0"/>
                  </a:moveTo>
                  <a:lnTo>
                    <a:pt x="809130" y="0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598318" y="12349346"/>
              <a:ext cx="80645" cy="149860"/>
            </a:xfrm>
            <a:custGeom>
              <a:avLst/>
              <a:gdLst/>
              <a:ahLst/>
              <a:cxnLst/>
              <a:rect l="l" t="t" r="r" b="b"/>
              <a:pathLst>
                <a:path w="80645" h="149859">
                  <a:moveTo>
                    <a:pt x="0" y="0"/>
                  </a:moveTo>
                  <a:lnTo>
                    <a:pt x="0" y="149715"/>
                  </a:lnTo>
                  <a:lnTo>
                    <a:pt x="80511" y="748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5136182" y="12332954"/>
            <a:ext cx="200025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NO</a:t>
            </a:r>
            <a:endParaRPr sz="900">
              <a:latin typeface="Proxima Nova Rg"/>
              <a:cs typeface="Proxima Nova Rg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144705" y="12101955"/>
            <a:ext cx="1387475" cy="675005"/>
            <a:chOff x="1144705" y="12101955"/>
            <a:chExt cx="1387475" cy="675005"/>
          </a:xfrm>
        </p:grpSpPr>
        <p:sp>
          <p:nvSpPr>
            <p:cNvPr id="40" name="object 40"/>
            <p:cNvSpPr/>
            <p:nvPr/>
          </p:nvSpPr>
          <p:spPr>
            <a:xfrm>
              <a:off x="1149785" y="12107035"/>
              <a:ext cx="1377315" cy="664845"/>
            </a:xfrm>
            <a:custGeom>
              <a:avLst/>
              <a:gdLst/>
              <a:ahLst/>
              <a:cxnLst/>
              <a:rect l="l" t="t" r="r" b="b"/>
              <a:pathLst>
                <a:path w="1377314" h="664845">
                  <a:moveTo>
                    <a:pt x="1376991" y="0"/>
                  </a:moveTo>
                  <a:lnTo>
                    <a:pt x="0" y="0"/>
                  </a:lnTo>
                  <a:lnTo>
                    <a:pt x="0" y="664576"/>
                  </a:lnTo>
                  <a:lnTo>
                    <a:pt x="1376991" y="664576"/>
                  </a:lnTo>
                  <a:lnTo>
                    <a:pt x="13769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149785" y="12107035"/>
              <a:ext cx="1377315" cy="664845"/>
            </a:xfrm>
            <a:custGeom>
              <a:avLst/>
              <a:gdLst/>
              <a:ahLst/>
              <a:cxnLst/>
              <a:rect l="l" t="t" r="r" b="b"/>
              <a:pathLst>
                <a:path w="1377314" h="664845">
                  <a:moveTo>
                    <a:pt x="0" y="664576"/>
                  </a:moveTo>
                  <a:lnTo>
                    <a:pt x="1376991" y="664576"/>
                  </a:lnTo>
                  <a:lnTo>
                    <a:pt x="1376991" y="0"/>
                  </a:lnTo>
                  <a:lnTo>
                    <a:pt x="0" y="0"/>
                  </a:lnTo>
                  <a:lnTo>
                    <a:pt x="0" y="664576"/>
                  </a:lnTo>
                  <a:close/>
                </a:path>
              </a:pathLst>
            </a:custGeom>
            <a:ln w="9715">
              <a:solidFill>
                <a:srgbClr val="009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154643" y="12151875"/>
            <a:ext cx="1367790" cy="532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1005"/>
              </a:lnSpc>
              <a:spcBef>
                <a:spcPts val="90"/>
              </a:spcBef>
            </a:pPr>
            <a:r>
              <a:rPr sz="850" spc="-10" dirty="0">
                <a:latin typeface="ProximaNova-Medium"/>
                <a:cs typeface="ProximaNova-Medium"/>
              </a:rPr>
              <a:t>Resolution</a:t>
            </a:r>
            <a:r>
              <a:rPr sz="850" spc="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is</a:t>
            </a:r>
            <a:r>
              <a:rPr sz="850" spc="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successful.</a:t>
            </a:r>
            <a:endParaRPr sz="850">
              <a:latin typeface="ProximaNova-Medium"/>
              <a:cs typeface="ProximaNova-Medium"/>
            </a:endParaRPr>
          </a:p>
          <a:p>
            <a:pPr marL="224790" marR="225425" algn="ctr">
              <a:lnSpc>
                <a:spcPts val="990"/>
              </a:lnSpc>
              <a:spcBef>
                <a:spcPts val="45"/>
              </a:spcBef>
            </a:pPr>
            <a:r>
              <a:rPr sz="850" dirty="0">
                <a:latin typeface="ProximaNova-Medium"/>
                <a:cs typeface="ProximaNova-Medium"/>
              </a:rPr>
              <a:t>Start</a:t>
            </a:r>
            <a:r>
              <a:rPr sz="850" spc="-4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rebuilding </a:t>
            </a:r>
            <a:r>
              <a:rPr sz="850" dirty="0">
                <a:latin typeface="ProximaNova-Medium"/>
                <a:cs typeface="ProximaNova-Medium"/>
              </a:rPr>
              <a:t>relationships</a:t>
            </a:r>
            <a:r>
              <a:rPr sz="850" spc="-55" dirty="0">
                <a:latin typeface="ProximaNova-Medium"/>
                <a:cs typeface="ProximaNova-Medium"/>
              </a:rPr>
              <a:t> </a:t>
            </a:r>
            <a:r>
              <a:rPr sz="850" spc="-20" dirty="0">
                <a:latin typeface="ProximaNova-Medium"/>
                <a:cs typeface="ProximaNova-Medium"/>
              </a:rPr>
              <a:t>with</a:t>
            </a:r>
            <a:r>
              <a:rPr sz="850" dirty="0">
                <a:latin typeface="ProximaNova-Medium"/>
                <a:cs typeface="ProximaNova-Medium"/>
              </a:rPr>
              <a:t> support,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if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relevant.</a:t>
            </a:r>
            <a:endParaRPr sz="850">
              <a:latin typeface="ProximaNova-Medium"/>
              <a:cs typeface="ProximaNova-Medium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485839" y="12349346"/>
            <a:ext cx="896619" cy="149860"/>
            <a:chOff x="2485839" y="12349346"/>
            <a:chExt cx="896619" cy="149860"/>
          </a:xfrm>
        </p:grpSpPr>
        <p:sp>
          <p:nvSpPr>
            <p:cNvPr id="44" name="object 44"/>
            <p:cNvSpPr/>
            <p:nvPr/>
          </p:nvSpPr>
          <p:spPr>
            <a:xfrm>
              <a:off x="2537887" y="12424204"/>
              <a:ext cx="829944" cy="0"/>
            </a:xfrm>
            <a:custGeom>
              <a:avLst/>
              <a:gdLst/>
              <a:ahLst/>
              <a:cxnLst/>
              <a:rect l="l" t="t" r="r" b="b"/>
              <a:pathLst>
                <a:path w="829945">
                  <a:moveTo>
                    <a:pt x="0" y="0"/>
                  </a:moveTo>
                  <a:lnTo>
                    <a:pt x="266877" y="0"/>
                  </a:lnTo>
                </a:path>
                <a:path w="829945">
                  <a:moveTo>
                    <a:pt x="514738" y="0"/>
                  </a:moveTo>
                  <a:lnTo>
                    <a:pt x="829868" y="0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485839" y="12349346"/>
              <a:ext cx="80645" cy="149860"/>
            </a:xfrm>
            <a:custGeom>
              <a:avLst/>
              <a:gdLst/>
              <a:ahLst/>
              <a:cxnLst/>
              <a:rect l="l" t="t" r="r" b="b"/>
              <a:pathLst>
                <a:path w="80644" h="149859">
                  <a:moveTo>
                    <a:pt x="80511" y="0"/>
                  </a:moveTo>
                  <a:lnTo>
                    <a:pt x="0" y="74857"/>
                  </a:lnTo>
                  <a:lnTo>
                    <a:pt x="80511" y="149715"/>
                  </a:lnTo>
                  <a:lnTo>
                    <a:pt x="80511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809442" y="12332954"/>
            <a:ext cx="238760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YES</a:t>
            </a:r>
            <a:endParaRPr sz="900">
              <a:latin typeface="Proxima Nova Rg"/>
              <a:cs typeface="Proxima Nova Rg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362676" y="12139602"/>
            <a:ext cx="1460500" cy="556260"/>
            <a:chOff x="3362676" y="12139602"/>
            <a:chExt cx="1460500" cy="556260"/>
          </a:xfrm>
        </p:grpSpPr>
        <p:sp>
          <p:nvSpPr>
            <p:cNvPr id="48" name="object 48"/>
            <p:cNvSpPr/>
            <p:nvPr/>
          </p:nvSpPr>
          <p:spPr>
            <a:xfrm>
              <a:off x="3367756" y="12144682"/>
              <a:ext cx="1450340" cy="546100"/>
            </a:xfrm>
            <a:custGeom>
              <a:avLst/>
              <a:gdLst/>
              <a:ahLst/>
              <a:cxnLst/>
              <a:rect l="l" t="t" r="r" b="b"/>
              <a:pathLst>
                <a:path w="1450339" h="546100">
                  <a:moveTo>
                    <a:pt x="1449896" y="0"/>
                  </a:moveTo>
                  <a:lnTo>
                    <a:pt x="0" y="0"/>
                  </a:lnTo>
                  <a:lnTo>
                    <a:pt x="0" y="545940"/>
                  </a:lnTo>
                  <a:lnTo>
                    <a:pt x="1449896" y="545940"/>
                  </a:lnTo>
                  <a:lnTo>
                    <a:pt x="14498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367756" y="12144682"/>
              <a:ext cx="1450340" cy="546100"/>
            </a:xfrm>
            <a:custGeom>
              <a:avLst/>
              <a:gdLst/>
              <a:ahLst/>
              <a:cxnLst/>
              <a:rect l="l" t="t" r="r" b="b"/>
              <a:pathLst>
                <a:path w="1450339" h="546100">
                  <a:moveTo>
                    <a:pt x="0" y="545940"/>
                  </a:moveTo>
                  <a:lnTo>
                    <a:pt x="1449896" y="545940"/>
                  </a:lnTo>
                  <a:lnTo>
                    <a:pt x="1449896" y="0"/>
                  </a:lnTo>
                  <a:lnTo>
                    <a:pt x="0" y="0"/>
                  </a:lnTo>
                  <a:lnTo>
                    <a:pt x="0" y="545940"/>
                  </a:lnTo>
                  <a:close/>
                </a:path>
              </a:pathLst>
            </a:custGeom>
            <a:ln w="9715">
              <a:solidFill>
                <a:srgbClr val="009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367433" y="12268914"/>
            <a:ext cx="1445895" cy="2800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452120" marR="268605" indent="-175260">
              <a:lnSpc>
                <a:spcPts val="990"/>
              </a:lnSpc>
              <a:spcBef>
                <a:spcPts val="150"/>
              </a:spcBef>
            </a:pPr>
            <a:r>
              <a:rPr sz="850" spc="-10" dirty="0">
                <a:latin typeface="ProximaNova-Medium"/>
                <a:cs typeface="ProximaNova-Medium"/>
              </a:rPr>
              <a:t>Was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this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resolution successful?</a:t>
            </a:r>
            <a:endParaRPr sz="850">
              <a:latin typeface="ProximaNova-Medium"/>
              <a:cs typeface="ProximaNova-Medium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183669" y="9868594"/>
            <a:ext cx="1818639" cy="2040889"/>
            <a:chOff x="3183669" y="9868594"/>
            <a:chExt cx="1818639" cy="2040889"/>
          </a:xfrm>
        </p:grpSpPr>
        <p:sp>
          <p:nvSpPr>
            <p:cNvPr id="52" name="object 52"/>
            <p:cNvSpPr/>
            <p:nvPr/>
          </p:nvSpPr>
          <p:spPr>
            <a:xfrm>
              <a:off x="3188749" y="10830404"/>
              <a:ext cx="1808480" cy="1073785"/>
            </a:xfrm>
            <a:custGeom>
              <a:avLst/>
              <a:gdLst/>
              <a:ahLst/>
              <a:cxnLst/>
              <a:rect l="l" t="t" r="r" b="b"/>
              <a:pathLst>
                <a:path w="1808479" h="1073784">
                  <a:moveTo>
                    <a:pt x="1807920" y="0"/>
                  </a:moveTo>
                  <a:lnTo>
                    <a:pt x="0" y="0"/>
                  </a:lnTo>
                  <a:lnTo>
                    <a:pt x="0" y="1073694"/>
                  </a:lnTo>
                  <a:lnTo>
                    <a:pt x="1807920" y="1073694"/>
                  </a:lnTo>
                  <a:lnTo>
                    <a:pt x="18079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188749" y="10830404"/>
              <a:ext cx="1808480" cy="1073785"/>
            </a:xfrm>
            <a:custGeom>
              <a:avLst/>
              <a:gdLst/>
              <a:ahLst/>
              <a:cxnLst/>
              <a:rect l="l" t="t" r="r" b="b"/>
              <a:pathLst>
                <a:path w="1808479" h="1073784">
                  <a:moveTo>
                    <a:pt x="0" y="1073694"/>
                  </a:moveTo>
                  <a:lnTo>
                    <a:pt x="1807920" y="1073694"/>
                  </a:lnTo>
                  <a:lnTo>
                    <a:pt x="1807920" y="0"/>
                  </a:lnTo>
                  <a:lnTo>
                    <a:pt x="0" y="0"/>
                  </a:lnTo>
                  <a:lnTo>
                    <a:pt x="0" y="1073694"/>
                  </a:lnTo>
                  <a:close/>
                </a:path>
              </a:pathLst>
            </a:custGeom>
            <a:ln w="9715">
              <a:solidFill>
                <a:srgbClr val="009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095464" y="10424472"/>
              <a:ext cx="0" cy="384810"/>
            </a:xfrm>
            <a:custGeom>
              <a:avLst/>
              <a:gdLst/>
              <a:ahLst/>
              <a:cxnLst/>
              <a:rect l="l" t="t" r="r" b="b"/>
              <a:pathLst>
                <a:path h="384809">
                  <a:moveTo>
                    <a:pt x="0" y="237387"/>
                  </a:moveTo>
                  <a:lnTo>
                    <a:pt x="0" y="384329"/>
                  </a:lnTo>
                </a:path>
                <a:path h="384809">
                  <a:moveTo>
                    <a:pt x="0" y="0"/>
                  </a:moveTo>
                  <a:lnTo>
                    <a:pt x="0" y="127223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020607" y="10780335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5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367756" y="9873674"/>
              <a:ext cx="1450340" cy="551180"/>
            </a:xfrm>
            <a:custGeom>
              <a:avLst/>
              <a:gdLst/>
              <a:ahLst/>
              <a:cxnLst/>
              <a:rect l="l" t="t" r="r" b="b"/>
              <a:pathLst>
                <a:path w="1450339" h="551179">
                  <a:moveTo>
                    <a:pt x="1449896" y="0"/>
                  </a:moveTo>
                  <a:lnTo>
                    <a:pt x="0" y="0"/>
                  </a:lnTo>
                  <a:lnTo>
                    <a:pt x="0" y="550798"/>
                  </a:lnTo>
                  <a:lnTo>
                    <a:pt x="1449896" y="550798"/>
                  </a:lnTo>
                  <a:lnTo>
                    <a:pt x="14498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367756" y="9873674"/>
              <a:ext cx="1450340" cy="551180"/>
            </a:xfrm>
            <a:custGeom>
              <a:avLst/>
              <a:gdLst/>
              <a:ahLst/>
              <a:cxnLst/>
              <a:rect l="l" t="t" r="r" b="b"/>
              <a:pathLst>
                <a:path w="1450339" h="551179">
                  <a:moveTo>
                    <a:pt x="0" y="550798"/>
                  </a:moveTo>
                  <a:lnTo>
                    <a:pt x="1449896" y="550798"/>
                  </a:lnTo>
                  <a:lnTo>
                    <a:pt x="1449896" y="0"/>
                  </a:lnTo>
                  <a:lnTo>
                    <a:pt x="0" y="0"/>
                  </a:lnTo>
                  <a:lnTo>
                    <a:pt x="0" y="550798"/>
                  </a:lnTo>
                  <a:close/>
                </a:path>
              </a:pathLst>
            </a:custGeom>
            <a:ln w="9715">
              <a:solidFill>
                <a:srgbClr val="009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3367433" y="9935929"/>
            <a:ext cx="1440180" cy="40640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3840" marR="243840" indent="88900">
              <a:lnSpc>
                <a:spcPts val="990"/>
              </a:lnSpc>
              <a:spcBef>
                <a:spcPts val="150"/>
              </a:spcBef>
            </a:pPr>
            <a:r>
              <a:rPr sz="850" dirty="0">
                <a:latin typeface="ProximaNova-Medium"/>
                <a:cs typeface="ProximaNova-Medium"/>
              </a:rPr>
              <a:t>Can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issue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35" dirty="0">
                <a:latin typeface="ProximaNova-Medium"/>
                <a:cs typeface="ProximaNova-Medium"/>
              </a:rPr>
              <a:t>or</a:t>
            </a:r>
            <a:r>
              <a:rPr sz="850" dirty="0">
                <a:latin typeface="ProximaNova-Medium"/>
                <a:cs typeface="ProximaNova-Medium"/>
              </a:rPr>
              <a:t> conduct</a:t>
            </a:r>
            <a:r>
              <a:rPr sz="850" spc="-4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concern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25" dirty="0">
                <a:latin typeface="ProximaNova-Medium"/>
                <a:cs typeface="ProximaNova-Medium"/>
              </a:rPr>
              <a:t>be</a:t>
            </a:r>
            <a:r>
              <a:rPr sz="850" dirty="0">
                <a:latin typeface="ProximaNova-Medium"/>
                <a:cs typeface="ProximaNova-Medium"/>
              </a:rPr>
              <a:t> resolved</a:t>
            </a:r>
            <a:r>
              <a:rPr sz="850" spc="-4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informally?</a:t>
            </a:r>
            <a:endParaRPr sz="850" dirty="0">
              <a:latin typeface="ProximaNova-Medium"/>
              <a:cs typeface="ProximaNova-Medium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00192" y="10514517"/>
            <a:ext cx="1585595" cy="12884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YES</a:t>
            </a:r>
            <a:endParaRPr sz="900">
              <a:latin typeface="Proxima Nova Rg"/>
              <a:cs typeface="Proxima Nova Rg"/>
            </a:endParaRPr>
          </a:p>
          <a:p>
            <a:pPr>
              <a:lnSpc>
                <a:spcPct val="100000"/>
              </a:lnSpc>
            </a:pPr>
            <a:endParaRPr sz="900">
              <a:latin typeface="Proxima Nova Rg"/>
              <a:cs typeface="Proxima Nova Rg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Proxima Nova Rg"/>
              <a:cs typeface="Proxima Nova Rg"/>
            </a:endParaRPr>
          </a:p>
          <a:p>
            <a:pPr marL="30480" marR="22860" algn="ctr">
              <a:lnSpc>
                <a:spcPts val="990"/>
              </a:lnSpc>
            </a:pPr>
            <a:r>
              <a:rPr sz="850" dirty="0">
                <a:latin typeface="ProximaNova-Medium"/>
                <a:cs typeface="ProximaNova-Medium"/>
              </a:rPr>
              <a:t>For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conduct,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manager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discusses </a:t>
            </a:r>
            <a:r>
              <a:rPr sz="850" dirty="0">
                <a:latin typeface="ProximaNova-Medium"/>
                <a:cs typeface="ProximaNova-Medium"/>
              </a:rPr>
              <a:t>this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with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colleague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as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part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of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50" dirty="0">
                <a:latin typeface="ProximaNova-Medium"/>
                <a:cs typeface="ProximaNova-Medium"/>
              </a:rPr>
              <a:t>a</a:t>
            </a:r>
            <a:r>
              <a:rPr sz="850" spc="-10" dirty="0">
                <a:latin typeface="ProximaNova-Medium"/>
                <a:cs typeface="ProximaNova-Medium"/>
              </a:rPr>
              <a:t> 1:1/supervision</a:t>
            </a:r>
            <a:r>
              <a:rPr sz="850" spc="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or</a:t>
            </a:r>
            <a:r>
              <a:rPr sz="850" spc="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</a:t>
            </a:r>
            <a:r>
              <a:rPr sz="850" spc="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separate </a:t>
            </a:r>
            <a:r>
              <a:rPr sz="850" dirty="0">
                <a:latin typeface="ProximaNova-Medium"/>
                <a:cs typeface="ProximaNova-Medium"/>
              </a:rPr>
              <a:t>Informal</a:t>
            </a:r>
            <a:r>
              <a:rPr sz="850" spc="-10" dirty="0">
                <a:latin typeface="ProximaNova-Medium"/>
                <a:cs typeface="ProximaNova-Medium"/>
              </a:rPr>
              <a:t> Resolution</a:t>
            </a:r>
            <a:r>
              <a:rPr sz="850" spc="-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meeting.</a:t>
            </a:r>
            <a:endParaRPr sz="850">
              <a:latin typeface="ProximaNova-Medium"/>
              <a:cs typeface="ProximaNova-Medium"/>
            </a:endParaRPr>
          </a:p>
          <a:p>
            <a:pPr marL="12065" marR="5080" indent="-635" algn="ctr">
              <a:lnSpc>
                <a:spcPts val="990"/>
              </a:lnSpc>
              <a:spcBef>
                <a:spcPts val="125"/>
              </a:spcBef>
            </a:pPr>
            <a:r>
              <a:rPr sz="850" dirty="0">
                <a:latin typeface="ProximaNova-Medium"/>
                <a:cs typeface="ProximaNova-Medium"/>
              </a:rPr>
              <a:t>For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an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issue,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supported </a:t>
            </a:r>
            <a:r>
              <a:rPr sz="850" dirty="0">
                <a:latin typeface="ProximaNova-Medium"/>
                <a:cs typeface="ProximaNova-Medium"/>
              </a:rPr>
              <a:t>conversation</a:t>
            </a:r>
            <a:r>
              <a:rPr sz="850" spc="-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and/or mediation </a:t>
            </a:r>
            <a:r>
              <a:rPr sz="850" spc="-25" dirty="0">
                <a:latin typeface="ProximaNova-Medium"/>
                <a:cs typeface="ProximaNova-Medium"/>
              </a:rPr>
              <a:t>is</a:t>
            </a:r>
            <a:r>
              <a:rPr sz="850" dirty="0">
                <a:latin typeface="ProximaNova-Medium"/>
                <a:cs typeface="ProximaNova-Medium"/>
              </a:rPr>
              <a:t> arranged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with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aim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to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resolve.</a:t>
            </a:r>
            <a:endParaRPr sz="850">
              <a:latin typeface="ProximaNova-Medium"/>
              <a:cs typeface="ProximaNova-Medium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4020607" y="9428937"/>
            <a:ext cx="149860" cy="470534"/>
            <a:chOff x="4020607" y="9428937"/>
            <a:chExt cx="149860" cy="470534"/>
          </a:xfrm>
        </p:grpSpPr>
        <p:sp>
          <p:nvSpPr>
            <p:cNvPr id="61" name="object 61"/>
            <p:cNvSpPr/>
            <p:nvPr/>
          </p:nvSpPr>
          <p:spPr>
            <a:xfrm>
              <a:off x="4095464" y="9443542"/>
              <a:ext cx="0" cy="403860"/>
            </a:xfrm>
            <a:custGeom>
              <a:avLst/>
              <a:gdLst/>
              <a:ahLst/>
              <a:cxnLst/>
              <a:rect l="l" t="t" r="r" b="b"/>
              <a:pathLst>
                <a:path h="403859">
                  <a:moveTo>
                    <a:pt x="0" y="229284"/>
                  </a:moveTo>
                  <a:lnTo>
                    <a:pt x="0" y="403759"/>
                  </a:lnTo>
                </a:path>
                <a:path h="403859">
                  <a:moveTo>
                    <a:pt x="0" y="0"/>
                  </a:moveTo>
                  <a:lnTo>
                    <a:pt x="0" y="119121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020607" y="9818838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5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1149785" y="8892753"/>
            <a:ext cx="1377315" cy="551180"/>
          </a:xfrm>
          <a:prstGeom prst="rect">
            <a:avLst/>
          </a:prstGeom>
          <a:solidFill>
            <a:srgbClr val="FFFFFF"/>
          </a:solidFill>
          <a:ln w="9715">
            <a:solidFill>
              <a:srgbClr val="0096A6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110489" marR="102870" indent="22225" algn="just">
              <a:lnSpc>
                <a:spcPts val="990"/>
              </a:lnSpc>
              <a:spcBef>
                <a:spcPts val="625"/>
              </a:spcBef>
            </a:pPr>
            <a:r>
              <a:rPr sz="850" dirty="0">
                <a:latin typeface="ProximaNova-Medium"/>
                <a:cs typeface="ProximaNova-Medium"/>
              </a:rPr>
              <a:t>Seek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support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from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spc="-20" dirty="0">
                <a:latin typeface="ProximaNova-Medium"/>
                <a:cs typeface="ProximaNova-Medium"/>
              </a:rPr>
              <a:t>your</a:t>
            </a:r>
            <a:r>
              <a:rPr sz="850" dirty="0">
                <a:latin typeface="ProximaNova-Medium"/>
                <a:cs typeface="ProximaNova-Medium"/>
              </a:rPr>
              <a:t> People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team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to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use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right </a:t>
            </a:r>
            <a:r>
              <a:rPr sz="850" dirty="0">
                <a:latin typeface="ProximaNova-Medium"/>
                <a:cs typeface="ProximaNova-Medium"/>
              </a:rPr>
              <a:t>policy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and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procedure.</a:t>
            </a:r>
            <a:endParaRPr sz="850" dirty="0">
              <a:latin typeface="ProximaNova-Medium"/>
              <a:cs typeface="ProximaNova-Medium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2497867" y="9075125"/>
            <a:ext cx="882015" cy="149860"/>
            <a:chOff x="2497867" y="9075125"/>
            <a:chExt cx="882015" cy="149860"/>
          </a:xfrm>
        </p:grpSpPr>
        <p:sp>
          <p:nvSpPr>
            <p:cNvPr id="65" name="object 65"/>
            <p:cNvSpPr/>
            <p:nvPr/>
          </p:nvSpPr>
          <p:spPr>
            <a:xfrm>
              <a:off x="2549914" y="9149982"/>
              <a:ext cx="815340" cy="0"/>
            </a:xfrm>
            <a:custGeom>
              <a:avLst/>
              <a:gdLst/>
              <a:ahLst/>
              <a:cxnLst/>
              <a:rect l="l" t="t" r="r" b="b"/>
              <a:pathLst>
                <a:path w="815339">
                  <a:moveTo>
                    <a:pt x="0" y="0"/>
                  </a:moveTo>
                  <a:lnTo>
                    <a:pt x="266878" y="0"/>
                  </a:lnTo>
                </a:path>
                <a:path w="815339">
                  <a:moveTo>
                    <a:pt x="514739" y="0"/>
                  </a:moveTo>
                  <a:lnTo>
                    <a:pt x="814811" y="0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497867" y="9075125"/>
              <a:ext cx="80645" cy="149860"/>
            </a:xfrm>
            <a:custGeom>
              <a:avLst/>
              <a:gdLst/>
              <a:ahLst/>
              <a:cxnLst/>
              <a:rect l="l" t="t" r="r" b="b"/>
              <a:pathLst>
                <a:path w="80644" h="149859">
                  <a:moveTo>
                    <a:pt x="80511" y="0"/>
                  </a:moveTo>
                  <a:lnTo>
                    <a:pt x="0" y="74857"/>
                  </a:lnTo>
                  <a:lnTo>
                    <a:pt x="80511" y="149715"/>
                  </a:lnTo>
                  <a:lnTo>
                    <a:pt x="80511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2821469" y="9058731"/>
            <a:ext cx="238760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YES</a:t>
            </a:r>
            <a:endParaRPr sz="900">
              <a:latin typeface="Proxima Nova Rg"/>
              <a:cs typeface="Proxima Nova Rg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3359645" y="8887663"/>
            <a:ext cx="1460500" cy="561340"/>
            <a:chOff x="3359645" y="8887663"/>
            <a:chExt cx="1460500" cy="561340"/>
          </a:xfrm>
        </p:grpSpPr>
        <p:sp>
          <p:nvSpPr>
            <p:cNvPr id="69" name="object 69"/>
            <p:cNvSpPr/>
            <p:nvPr/>
          </p:nvSpPr>
          <p:spPr>
            <a:xfrm>
              <a:off x="3364725" y="8892743"/>
              <a:ext cx="1450340" cy="551180"/>
            </a:xfrm>
            <a:custGeom>
              <a:avLst/>
              <a:gdLst/>
              <a:ahLst/>
              <a:cxnLst/>
              <a:rect l="l" t="t" r="r" b="b"/>
              <a:pathLst>
                <a:path w="1450339" h="551179">
                  <a:moveTo>
                    <a:pt x="1449896" y="0"/>
                  </a:moveTo>
                  <a:lnTo>
                    <a:pt x="0" y="0"/>
                  </a:lnTo>
                  <a:lnTo>
                    <a:pt x="0" y="550798"/>
                  </a:lnTo>
                  <a:lnTo>
                    <a:pt x="1449896" y="550798"/>
                  </a:lnTo>
                  <a:lnTo>
                    <a:pt x="14498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364725" y="8892743"/>
              <a:ext cx="1450340" cy="551180"/>
            </a:xfrm>
            <a:custGeom>
              <a:avLst/>
              <a:gdLst/>
              <a:ahLst/>
              <a:cxnLst/>
              <a:rect l="l" t="t" r="r" b="b"/>
              <a:pathLst>
                <a:path w="1450339" h="551179">
                  <a:moveTo>
                    <a:pt x="0" y="550798"/>
                  </a:moveTo>
                  <a:lnTo>
                    <a:pt x="1449896" y="550798"/>
                  </a:lnTo>
                  <a:lnTo>
                    <a:pt x="1449896" y="0"/>
                  </a:lnTo>
                  <a:lnTo>
                    <a:pt x="0" y="0"/>
                  </a:lnTo>
                  <a:lnTo>
                    <a:pt x="0" y="550798"/>
                  </a:lnTo>
                  <a:close/>
                </a:path>
              </a:pathLst>
            </a:custGeom>
            <a:ln w="9715">
              <a:solidFill>
                <a:srgbClr val="009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3367433" y="8956615"/>
            <a:ext cx="1440180" cy="40640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70180" marR="162560" algn="ctr">
              <a:lnSpc>
                <a:spcPts val="990"/>
              </a:lnSpc>
              <a:spcBef>
                <a:spcPts val="150"/>
              </a:spcBef>
            </a:pPr>
            <a:r>
              <a:rPr sz="850" dirty="0">
                <a:latin typeface="ProximaNova-Medium"/>
                <a:cs typeface="ProximaNova-Medium"/>
              </a:rPr>
              <a:t>Does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concern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20" dirty="0">
                <a:latin typeface="ProximaNova-Medium"/>
                <a:cs typeface="ProximaNova-Medium"/>
              </a:rPr>
              <a:t>fall</a:t>
            </a:r>
            <a:r>
              <a:rPr sz="850" dirty="0">
                <a:latin typeface="ProximaNova-Medium"/>
                <a:cs typeface="ProximaNova-Medium"/>
              </a:rPr>
              <a:t> outside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remit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of</a:t>
            </a:r>
            <a:r>
              <a:rPr sz="850" spc="-25" dirty="0">
                <a:latin typeface="ProximaNova-Medium"/>
                <a:cs typeface="ProximaNova-Medium"/>
              </a:rPr>
              <a:t> the</a:t>
            </a:r>
            <a:r>
              <a:rPr sz="850" dirty="0">
                <a:latin typeface="ProximaNova-Medium"/>
                <a:cs typeface="ProximaNova-Medium"/>
              </a:rPr>
              <a:t> resolution</a:t>
            </a:r>
            <a:r>
              <a:rPr sz="850" spc="-4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policy?</a:t>
            </a:r>
            <a:endParaRPr sz="850" dirty="0">
              <a:latin typeface="ProximaNova-Medium"/>
              <a:cs typeface="ProximaNova-Medium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1144705" y="7232625"/>
            <a:ext cx="3016250" cy="1677670"/>
            <a:chOff x="1144705" y="7232625"/>
            <a:chExt cx="3016250" cy="1677670"/>
          </a:xfrm>
        </p:grpSpPr>
        <p:sp>
          <p:nvSpPr>
            <p:cNvPr id="73" name="object 73"/>
            <p:cNvSpPr/>
            <p:nvPr/>
          </p:nvSpPr>
          <p:spPr>
            <a:xfrm>
              <a:off x="4085541" y="7773727"/>
              <a:ext cx="0" cy="1084580"/>
            </a:xfrm>
            <a:custGeom>
              <a:avLst/>
              <a:gdLst/>
              <a:ahLst/>
              <a:cxnLst/>
              <a:rect l="l" t="t" r="r" b="b"/>
              <a:pathLst>
                <a:path h="1084579">
                  <a:moveTo>
                    <a:pt x="0" y="831449"/>
                  </a:moveTo>
                  <a:lnTo>
                    <a:pt x="0" y="1084060"/>
                  </a:lnTo>
                </a:path>
                <a:path h="1084579">
                  <a:moveTo>
                    <a:pt x="0" y="322271"/>
                  </a:moveTo>
                  <a:lnTo>
                    <a:pt x="0" y="501034"/>
                  </a:lnTo>
                </a:path>
                <a:path h="1084579">
                  <a:moveTo>
                    <a:pt x="0" y="0"/>
                  </a:moveTo>
                  <a:lnTo>
                    <a:pt x="0" y="184574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010683" y="8829319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5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149785" y="7237705"/>
              <a:ext cx="1377315" cy="678815"/>
            </a:xfrm>
            <a:custGeom>
              <a:avLst/>
              <a:gdLst/>
              <a:ahLst/>
              <a:cxnLst/>
              <a:rect l="l" t="t" r="r" b="b"/>
              <a:pathLst>
                <a:path w="1377314" h="678815">
                  <a:moveTo>
                    <a:pt x="1376991" y="0"/>
                  </a:moveTo>
                  <a:lnTo>
                    <a:pt x="0" y="0"/>
                  </a:lnTo>
                  <a:lnTo>
                    <a:pt x="0" y="678780"/>
                  </a:lnTo>
                  <a:lnTo>
                    <a:pt x="1376991" y="678780"/>
                  </a:lnTo>
                  <a:lnTo>
                    <a:pt x="13769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149785" y="7237705"/>
              <a:ext cx="1377315" cy="678815"/>
            </a:xfrm>
            <a:custGeom>
              <a:avLst/>
              <a:gdLst/>
              <a:ahLst/>
              <a:cxnLst/>
              <a:rect l="l" t="t" r="r" b="b"/>
              <a:pathLst>
                <a:path w="1377314" h="678815">
                  <a:moveTo>
                    <a:pt x="0" y="678780"/>
                  </a:moveTo>
                  <a:lnTo>
                    <a:pt x="1376991" y="678780"/>
                  </a:lnTo>
                  <a:lnTo>
                    <a:pt x="1376991" y="0"/>
                  </a:lnTo>
                  <a:lnTo>
                    <a:pt x="0" y="0"/>
                  </a:lnTo>
                  <a:lnTo>
                    <a:pt x="0" y="678780"/>
                  </a:lnTo>
                  <a:close/>
                </a:path>
              </a:pathLst>
            </a:custGeom>
            <a:ln w="9715">
              <a:solidFill>
                <a:srgbClr val="DBDD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1154643" y="7298140"/>
            <a:ext cx="1367790" cy="532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" algn="ctr">
              <a:lnSpc>
                <a:spcPts val="1005"/>
              </a:lnSpc>
              <a:spcBef>
                <a:spcPts val="90"/>
              </a:spcBef>
            </a:pPr>
            <a:r>
              <a:rPr sz="850" spc="-10" dirty="0">
                <a:latin typeface="ProximaNova-Medium"/>
                <a:cs typeface="ProximaNova-Medium"/>
              </a:rPr>
              <a:t>Resolution</a:t>
            </a:r>
            <a:r>
              <a:rPr sz="850" spc="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is</a:t>
            </a:r>
            <a:r>
              <a:rPr sz="850" spc="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successful.</a:t>
            </a:r>
            <a:endParaRPr sz="850">
              <a:latin typeface="ProximaNova-Medium"/>
              <a:cs typeface="ProximaNova-Medium"/>
            </a:endParaRPr>
          </a:p>
          <a:p>
            <a:pPr marL="230504" marR="219710" algn="ctr">
              <a:lnSpc>
                <a:spcPts val="990"/>
              </a:lnSpc>
              <a:spcBef>
                <a:spcPts val="45"/>
              </a:spcBef>
            </a:pPr>
            <a:r>
              <a:rPr sz="850" dirty="0">
                <a:latin typeface="ProximaNova-Medium"/>
                <a:cs typeface="ProximaNova-Medium"/>
              </a:rPr>
              <a:t>Start</a:t>
            </a:r>
            <a:r>
              <a:rPr sz="850" spc="-4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rebuilding </a:t>
            </a:r>
            <a:r>
              <a:rPr sz="850" dirty="0">
                <a:latin typeface="ProximaNova-Medium"/>
                <a:cs typeface="ProximaNova-Medium"/>
              </a:rPr>
              <a:t>relationships</a:t>
            </a:r>
            <a:r>
              <a:rPr sz="850" spc="-55" dirty="0">
                <a:latin typeface="ProximaNova-Medium"/>
                <a:cs typeface="ProximaNova-Medium"/>
              </a:rPr>
              <a:t> </a:t>
            </a:r>
            <a:r>
              <a:rPr sz="850" spc="-20" dirty="0">
                <a:latin typeface="ProximaNova-Medium"/>
                <a:cs typeface="ProximaNova-Medium"/>
              </a:rPr>
              <a:t>with</a:t>
            </a:r>
            <a:r>
              <a:rPr sz="850" dirty="0">
                <a:latin typeface="ProximaNova-Medium"/>
                <a:cs typeface="ProximaNova-Medium"/>
              </a:rPr>
              <a:t> support,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if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relevant.</a:t>
            </a:r>
            <a:endParaRPr sz="850">
              <a:latin typeface="ProximaNova-Medium"/>
              <a:cs typeface="ProximaNova-Medium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2490293" y="7423467"/>
            <a:ext cx="875665" cy="149860"/>
            <a:chOff x="2490293" y="7423467"/>
            <a:chExt cx="875665" cy="149860"/>
          </a:xfrm>
        </p:grpSpPr>
        <p:sp>
          <p:nvSpPr>
            <p:cNvPr id="79" name="object 79"/>
            <p:cNvSpPr/>
            <p:nvPr/>
          </p:nvSpPr>
          <p:spPr>
            <a:xfrm>
              <a:off x="2542344" y="7498325"/>
              <a:ext cx="808990" cy="0"/>
            </a:xfrm>
            <a:custGeom>
              <a:avLst/>
              <a:gdLst/>
              <a:ahLst/>
              <a:cxnLst/>
              <a:rect l="l" t="t" r="r" b="b"/>
              <a:pathLst>
                <a:path w="808989">
                  <a:moveTo>
                    <a:pt x="0" y="0"/>
                  </a:moveTo>
                  <a:lnTo>
                    <a:pt x="275176" y="0"/>
                  </a:lnTo>
                </a:path>
                <a:path w="808989">
                  <a:moveTo>
                    <a:pt x="523037" y="0"/>
                  </a:moveTo>
                  <a:lnTo>
                    <a:pt x="808603" y="0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490293" y="7423467"/>
              <a:ext cx="80645" cy="149860"/>
            </a:xfrm>
            <a:custGeom>
              <a:avLst/>
              <a:gdLst/>
              <a:ahLst/>
              <a:cxnLst/>
              <a:rect l="l" t="t" r="r" b="b"/>
              <a:pathLst>
                <a:path w="80644" h="149859">
                  <a:moveTo>
                    <a:pt x="80511" y="0"/>
                  </a:moveTo>
                  <a:lnTo>
                    <a:pt x="0" y="74857"/>
                  </a:lnTo>
                  <a:lnTo>
                    <a:pt x="80511" y="149715"/>
                  </a:lnTo>
                  <a:lnTo>
                    <a:pt x="80511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2822197" y="7407075"/>
            <a:ext cx="238760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YES</a:t>
            </a:r>
            <a:endParaRPr sz="900">
              <a:latin typeface="Proxima Nova Rg"/>
              <a:cs typeface="Proxima Nova Rg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3345868" y="7217848"/>
            <a:ext cx="1460500" cy="561340"/>
            <a:chOff x="3345868" y="7217848"/>
            <a:chExt cx="1460500" cy="561340"/>
          </a:xfrm>
        </p:grpSpPr>
        <p:sp>
          <p:nvSpPr>
            <p:cNvPr id="83" name="object 83"/>
            <p:cNvSpPr/>
            <p:nvPr/>
          </p:nvSpPr>
          <p:spPr>
            <a:xfrm>
              <a:off x="3350948" y="7222928"/>
              <a:ext cx="1450340" cy="551180"/>
            </a:xfrm>
            <a:custGeom>
              <a:avLst/>
              <a:gdLst/>
              <a:ahLst/>
              <a:cxnLst/>
              <a:rect l="l" t="t" r="r" b="b"/>
              <a:pathLst>
                <a:path w="1450339" h="551179">
                  <a:moveTo>
                    <a:pt x="1449896" y="0"/>
                  </a:moveTo>
                  <a:lnTo>
                    <a:pt x="0" y="0"/>
                  </a:lnTo>
                  <a:lnTo>
                    <a:pt x="0" y="550798"/>
                  </a:lnTo>
                  <a:lnTo>
                    <a:pt x="1449896" y="550798"/>
                  </a:lnTo>
                  <a:lnTo>
                    <a:pt x="14498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350948" y="7222928"/>
              <a:ext cx="1450340" cy="551180"/>
            </a:xfrm>
            <a:custGeom>
              <a:avLst/>
              <a:gdLst/>
              <a:ahLst/>
              <a:cxnLst/>
              <a:rect l="l" t="t" r="r" b="b"/>
              <a:pathLst>
                <a:path w="1450339" h="551179">
                  <a:moveTo>
                    <a:pt x="0" y="550798"/>
                  </a:moveTo>
                  <a:lnTo>
                    <a:pt x="1449896" y="550798"/>
                  </a:lnTo>
                  <a:lnTo>
                    <a:pt x="1449896" y="0"/>
                  </a:lnTo>
                  <a:lnTo>
                    <a:pt x="0" y="0"/>
                  </a:lnTo>
                  <a:lnTo>
                    <a:pt x="0" y="550798"/>
                  </a:lnTo>
                  <a:close/>
                </a:path>
              </a:pathLst>
            </a:custGeom>
            <a:ln w="9715">
              <a:solidFill>
                <a:srgbClr val="DBDD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3367433" y="7347149"/>
            <a:ext cx="1440180" cy="2800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428625" marR="287020" indent="-175260">
              <a:lnSpc>
                <a:spcPts val="990"/>
              </a:lnSpc>
              <a:spcBef>
                <a:spcPts val="150"/>
              </a:spcBef>
            </a:pPr>
            <a:r>
              <a:rPr sz="850" spc="-10" dirty="0">
                <a:latin typeface="ProximaNova-Medium"/>
                <a:cs typeface="ProximaNova-Medium"/>
              </a:rPr>
              <a:t>Was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this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resolution successful?</a:t>
            </a:r>
            <a:endParaRPr sz="850">
              <a:latin typeface="ProximaNova-Medium"/>
              <a:cs typeface="ProximaNova-Medium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932314" y="383117"/>
            <a:ext cx="4314825" cy="316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900" b="1" dirty="0">
                <a:solidFill>
                  <a:srgbClr val="95C11F"/>
                </a:solidFill>
                <a:latin typeface="ProximaNova-Black"/>
                <a:cs typeface="ProximaNova-Black"/>
              </a:rPr>
              <a:t>Process</a:t>
            </a:r>
            <a:r>
              <a:rPr sz="1900" b="1" spc="-15" dirty="0">
                <a:solidFill>
                  <a:srgbClr val="95C11F"/>
                </a:solidFill>
                <a:latin typeface="ProximaNova-Black"/>
                <a:cs typeface="ProximaNova-Black"/>
              </a:rPr>
              <a:t> </a:t>
            </a:r>
            <a:r>
              <a:rPr sz="1900" b="1" dirty="0">
                <a:solidFill>
                  <a:srgbClr val="95C11F"/>
                </a:solidFill>
                <a:latin typeface="ProximaNova-Black"/>
                <a:cs typeface="ProximaNova-Black"/>
              </a:rPr>
              <a:t>Map</a:t>
            </a:r>
            <a:r>
              <a:rPr sz="1900" b="1" spc="-10" dirty="0">
                <a:solidFill>
                  <a:srgbClr val="95C11F"/>
                </a:solidFill>
                <a:latin typeface="ProximaNova-Black"/>
                <a:cs typeface="ProximaNova-Black"/>
              </a:rPr>
              <a:t> </a:t>
            </a:r>
            <a:r>
              <a:rPr sz="1900" b="1" dirty="0">
                <a:solidFill>
                  <a:srgbClr val="95C11F"/>
                </a:solidFill>
                <a:latin typeface="ProximaNova-Black"/>
                <a:cs typeface="ProximaNova-Black"/>
              </a:rPr>
              <a:t>for</a:t>
            </a:r>
            <a:r>
              <a:rPr sz="1900" b="1" spc="-15" dirty="0">
                <a:solidFill>
                  <a:srgbClr val="95C11F"/>
                </a:solidFill>
                <a:latin typeface="ProximaNova-Black"/>
                <a:cs typeface="ProximaNova-Black"/>
              </a:rPr>
              <a:t> </a:t>
            </a:r>
            <a:r>
              <a:rPr sz="1900" b="1" dirty="0">
                <a:solidFill>
                  <a:srgbClr val="95C11F"/>
                </a:solidFill>
                <a:latin typeface="ProximaNova-Black"/>
                <a:cs typeface="ProximaNova-Black"/>
              </a:rPr>
              <a:t>the</a:t>
            </a:r>
            <a:r>
              <a:rPr sz="1900" b="1" spc="-10" dirty="0">
                <a:solidFill>
                  <a:srgbClr val="95C11F"/>
                </a:solidFill>
                <a:latin typeface="ProximaNova-Black"/>
                <a:cs typeface="ProximaNova-Black"/>
              </a:rPr>
              <a:t> </a:t>
            </a:r>
            <a:r>
              <a:rPr sz="1900" b="1" dirty="0">
                <a:solidFill>
                  <a:srgbClr val="95C11F"/>
                </a:solidFill>
                <a:latin typeface="ProximaNova-Black"/>
                <a:cs typeface="ProximaNova-Black"/>
              </a:rPr>
              <a:t>Resolution</a:t>
            </a:r>
            <a:r>
              <a:rPr sz="1900" b="1" spc="-10" dirty="0">
                <a:solidFill>
                  <a:srgbClr val="95C11F"/>
                </a:solidFill>
                <a:latin typeface="ProximaNova-Black"/>
                <a:cs typeface="ProximaNova-Black"/>
              </a:rPr>
              <a:t> Policy</a:t>
            </a:r>
            <a:endParaRPr sz="1900">
              <a:latin typeface="ProximaNova-Black"/>
              <a:cs typeface="ProximaNova-Black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4758966" y="3762001"/>
            <a:ext cx="2795270" cy="8746490"/>
            <a:chOff x="4758966" y="3762001"/>
            <a:chExt cx="2795270" cy="8746490"/>
          </a:xfrm>
        </p:grpSpPr>
        <p:sp>
          <p:nvSpPr>
            <p:cNvPr id="88" name="object 88"/>
            <p:cNvSpPr/>
            <p:nvPr/>
          </p:nvSpPr>
          <p:spPr>
            <a:xfrm>
              <a:off x="4773571" y="3776606"/>
              <a:ext cx="2766060" cy="8662670"/>
            </a:xfrm>
            <a:custGeom>
              <a:avLst/>
              <a:gdLst/>
              <a:ahLst/>
              <a:cxnLst/>
              <a:rect l="l" t="t" r="r" b="b"/>
              <a:pathLst>
                <a:path w="2766059" h="8662670">
                  <a:moveTo>
                    <a:pt x="0" y="0"/>
                  </a:moveTo>
                  <a:lnTo>
                    <a:pt x="2765466" y="6888"/>
                  </a:lnTo>
                  <a:lnTo>
                    <a:pt x="2765466" y="8662496"/>
                  </a:lnTo>
                  <a:lnTo>
                    <a:pt x="2280489" y="8656278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002014" y="12358397"/>
              <a:ext cx="81915" cy="149860"/>
            </a:xfrm>
            <a:custGeom>
              <a:avLst/>
              <a:gdLst/>
              <a:ahLst/>
              <a:cxnLst/>
              <a:rect l="l" t="t" r="r" b="b"/>
              <a:pathLst>
                <a:path w="81915" h="149859">
                  <a:moveTo>
                    <a:pt x="81464" y="0"/>
                  </a:moveTo>
                  <a:lnTo>
                    <a:pt x="0" y="73818"/>
                  </a:lnTo>
                  <a:lnTo>
                    <a:pt x="79550" y="149695"/>
                  </a:lnTo>
                  <a:lnTo>
                    <a:pt x="81464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/>
          <p:nvPr/>
        </p:nvSpPr>
        <p:spPr>
          <a:xfrm>
            <a:off x="1149785" y="5480050"/>
            <a:ext cx="1377315" cy="661035"/>
          </a:xfrm>
          <a:prstGeom prst="rect">
            <a:avLst/>
          </a:prstGeom>
          <a:solidFill>
            <a:srgbClr val="FFFFFF"/>
          </a:solidFill>
          <a:ln w="9715">
            <a:solidFill>
              <a:srgbClr val="DBDD3C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192405" marR="192405" indent="-635" algn="ctr">
              <a:lnSpc>
                <a:spcPts val="990"/>
              </a:lnSpc>
              <a:spcBef>
                <a:spcPts val="570"/>
              </a:spcBef>
            </a:pPr>
            <a:r>
              <a:rPr sz="850" dirty="0">
                <a:latin typeface="ProximaNova-Medium"/>
                <a:cs typeface="ProximaNova-Medium"/>
              </a:rPr>
              <a:t>Seek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support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spc="-20" dirty="0">
                <a:latin typeface="ProximaNova-Medium"/>
                <a:cs typeface="ProximaNova-Medium"/>
              </a:rPr>
              <a:t>from</a:t>
            </a:r>
            <a:r>
              <a:rPr sz="850" dirty="0">
                <a:latin typeface="ProximaNova-Medium"/>
                <a:cs typeface="ProximaNova-Medium"/>
              </a:rPr>
              <a:t> your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People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team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spc="-25" dirty="0">
                <a:latin typeface="ProximaNova-Medium"/>
                <a:cs typeface="ProximaNova-Medium"/>
              </a:rPr>
              <a:t>on</a:t>
            </a:r>
            <a:r>
              <a:rPr sz="850" dirty="0">
                <a:latin typeface="ProximaNova-Medium"/>
                <a:cs typeface="ProximaNova-Medium"/>
              </a:rPr>
              <a:t> the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alternative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policy </a:t>
            </a:r>
            <a:r>
              <a:rPr sz="850" dirty="0">
                <a:latin typeface="ProximaNova-Medium"/>
                <a:cs typeface="ProximaNova-Medium"/>
              </a:rPr>
              <a:t>and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procedure.</a:t>
            </a:r>
            <a:endParaRPr sz="850" dirty="0">
              <a:latin typeface="ProximaNova-Medium"/>
              <a:cs typeface="ProximaNova-Medium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736819" y="4913701"/>
            <a:ext cx="200025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NO</a:t>
            </a:r>
            <a:endParaRPr sz="900">
              <a:latin typeface="Proxima Nova Rg"/>
              <a:cs typeface="Proxima Nova Rg"/>
            </a:endParaRPr>
          </a:p>
        </p:txBody>
      </p:sp>
      <p:pic>
        <p:nvPicPr>
          <p:cNvPr id="96" name="object 9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02024" y="19287207"/>
            <a:ext cx="1079962" cy="507465"/>
          </a:xfrm>
          <a:prstGeom prst="rect">
            <a:avLst/>
          </a:prstGeom>
        </p:spPr>
      </p:pic>
      <p:sp>
        <p:nvSpPr>
          <p:cNvPr id="97" name="object 97"/>
          <p:cNvSpPr txBox="1"/>
          <p:nvPr/>
        </p:nvSpPr>
        <p:spPr>
          <a:xfrm>
            <a:off x="4376177" y="19719225"/>
            <a:ext cx="2163445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spc="10" dirty="0">
                <a:latin typeface="Proxima Nova Rg"/>
                <a:cs typeface="Proxima Nova Rg"/>
              </a:rPr>
              <a:t>Barnardo’s</a:t>
            </a:r>
            <a:r>
              <a:rPr sz="500" spc="40" dirty="0">
                <a:latin typeface="Proxima Nova Rg"/>
                <a:cs typeface="Proxima Nova Rg"/>
              </a:rPr>
              <a:t> </a:t>
            </a:r>
            <a:r>
              <a:rPr sz="500" spc="10" dirty="0">
                <a:latin typeface="Proxima Nova Rg"/>
                <a:cs typeface="Proxima Nova Rg"/>
              </a:rPr>
              <a:t>registered</a:t>
            </a:r>
            <a:r>
              <a:rPr sz="500" spc="40" dirty="0">
                <a:latin typeface="Proxima Nova Rg"/>
                <a:cs typeface="Proxima Nova Rg"/>
              </a:rPr>
              <a:t> </a:t>
            </a:r>
            <a:r>
              <a:rPr sz="500" spc="10" dirty="0">
                <a:latin typeface="Proxima Nova Rg"/>
                <a:cs typeface="Proxima Nova Rg"/>
              </a:rPr>
              <a:t>charity</a:t>
            </a:r>
            <a:r>
              <a:rPr sz="500" spc="40" dirty="0">
                <a:latin typeface="Proxima Nova Rg"/>
                <a:cs typeface="Proxima Nova Rg"/>
              </a:rPr>
              <a:t> </a:t>
            </a:r>
            <a:r>
              <a:rPr sz="500" spc="10" dirty="0">
                <a:latin typeface="Proxima Nova Rg"/>
                <a:cs typeface="Proxima Nova Rg"/>
              </a:rPr>
              <a:t>Nos</a:t>
            </a:r>
            <a:r>
              <a:rPr sz="500" spc="40" dirty="0">
                <a:latin typeface="Proxima Nova Rg"/>
                <a:cs typeface="Proxima Nova Rg"/>
              </a:rPr>
              <a:t> </a:t>
            </a:r>
            <a:r>
              <a:rPr sz="500" spc="10" dirty="0">
                <a:latin typeface="Proxima Nova Rg"/>
                <a:cs typeface="Proxima Nova Rg"/>
              </a:rPr>
              <a:t>216250</a:t>
            </a:r>
            <a:r>
              <a:rPr sz="500" spc="40" dirty="0">
                <a:latin typeface="Proxima Nova Rg"/>
                <a:cs typeface="Proxima Nova Rg"/>
              </a:rPr>
              <a:t> </a:t>
            </a:r>
            <a:r>
              <a:rPr sz="500" spc="10" dirty="0">
                <a:latin typeface="Proxima Nova Rg"/>
                <a:cs typeface="Proxima Nova Rg"/>
              </a:rPr>
              <a:t>and</a:t>
            </a:r>
            <a:r>
              <a:rPr sz="500" spc="45" dirty="0">
                <a:latin typeface="Proxima Nova Rg"/>
                <a:cs typeface="Proxima Nova Rg"/>
              </a:rPr>
              <a:t> </a:t>
            </a:r>
            <a:r>
              <a:rPr sz="500" spc="10" dirty="0">
                <a:latin typeface="Proxima Nova Rg"/>
                <a:cs typeface="Proxima Nova Rg"/>
              </a:rPr>
              <a:t>SC037605</a:t>
            </a:r>
            <a:r>
              <a:rPr sz="500" spc="390" dirty="0">
                <a:latin typeface="Proxima Nova Rg"/>
                <a:cs typeface="Proxima Nova Rg"/>
              </a:rPr>
              <a:t> </a:t>
            </a:r>
            <a:r>
              <a:rPr sz="500" spc="-10" dirty="0">
                <a:latin typeface="Proxima Nova Rg"/>
                <a:cs typeface="Proxima Nova Rg"/>
              </a:rPr>
              <a:t>24282shc23</a:t>
            </a:r>
            <a:endParaRPr sz="500">
              <a:latin typeface="Proxima Nova Rg"/>
              <a:cs typeface="Proxima Nova Rg"/>
            </a:endParaRPr>
          </a:p>
        </p:txBody>
      </p:sp>
      <p:pic>
        <p:nvPicPr>
          <p:cNvPr id="99" name="object 9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82852" y="8387841"/>
            <a:ext cx="131139" cy="131129"/>
          </a:xfrm>
          <a:prstGeom prst="rect">
            <a:avLst/>
          </a:prstGeom>
        </p:spPr>
      </p:pic>
      <p:sp>
        <p:nvSpPr>
          <p:cNvPr id="100" name="object 100"/>
          <p:cNvSpPr txBox="1"/>
          <p:nvPr/>
        </p:nvSpPr>
        <p:spPr>
          <a:xfrm>
            <a:off x="1018627" y="8353921"/>
            <a:ext cx="59690" cy="1879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050" b="1" dirty="0">
                <a:solidFill>
                  <a:srgbClr val="FFFFFF"/>
                </a:solidFill>
                <a:latin typeface="Proxima Nova Rg"/>
                <a:cs typeface="Proxima Nova Rg"/>
              </a:rPr>
              <a:t>i</a:t>
            </a:r>
            <a:endParaRPr sz="1050">
              <a:latin typeface="Proxima Nova Rg"/>
              <a:cs typeface="Proxima Nova Rg"/>
            </a:endParaRPr>
          </a:p>
        </p:txBody>
      </p:sp>
      <p:pic>
        <p:nvPicPr>
          <p:cNvPr id="101" name="object 10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5897" y="13337944"/>
            <a:ext cx="131139" cy="131129"/>
          </a:xfrm>
          <a:prstGeom prst="rect">
            <a:avLst/>
          </a:prstGeom>
        </p:spPr>
      </p:pic>
      <p:sp>
        <p:nvSpPr>
          <p:cNvPr id="102" name="object 102"/>
          <p:cNvSpPr txBox="1"/>
          <p:nvPr/>
        </p:nvSpPr>
        <p:spPr>
          <a:xfrm>
            <a:off x="1061672" y="13304023"/>
            <a:ext cx="59690" cy="1879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050" b="1" dirty="0">
                <a:solidFill>
                  <a:srgbClr val="FFFFFF"/>
                </a:solidFill>
                <a:latin typeface="Proxima Nova Rg"/>
                <a:cs typeface="Proxima Nova Rg"/>
              </a:rPr>
              <a:t>i</a:t>
            </a:r>
            <a:endParaRPr sz="1050">
              <a:latin typeface="Proxima Nova Rg"/>
              <a:cs typeface="Proxima Nova Rg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1146210" y="1927771"/>
            <a:ext cx="5902325" cy="275590"/>
            <a:chOff x="1146210" y="1927771"/>
            <a:chExt cx="5902325" cy="275590"/>
          </a:xfrm>
        </p:grpSpPr>
        <p:sp>
          <p:nvSpPr>
            <p:cNvPr id="104" name="object 104"/>
            <p:cNvSpPr/>
            <p:nvPr/>
          </p:nvSpPr>
          <p:spPr>
            <a:xfrm>
              <a:off x="1146210" y="1927771"/>
              <a:ext cx="5902325" cy="275590"/>
            </a:xfrm>
            <a:custGeom>
              <a:avLst/>
              <a:gdLst/>
              <a:ahLst/>
              <a:cxnLst/>
              <a:rect l="l" t="t" r="r" b="b"/>
              <a:pathLst>
                <a:path w="5902325" h="275589">
                  <a:moveTo>
                    <a:pt x="5902286" y="0"/>
                  </a:moveTo>
                  <a:lnTo>
                    <a:pt x="0" y="0"/>
                  </a:lnTo>
                  <a:lnTo>
                    <a:pt x="0" y="275404"/>
                  </a:lnTo>
                  <a:lnTo>
                    <a:pt x="5902286" y="275404"/>
                  </a:lnTo>
                  <a:lnTo>
                    <a:pt x="5902286" y="0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5" name="object 10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30558" y="2004442"/>
              <a:ext cx="131139" cy="131129"/>
            </a:xfrm>
            <a:prstGeom prst="rect">
              <a:avLst/>
            </a:prstGeom>
          </p:spPr>
        </p:pic>
      </p:grpSp>
      <p:sp>
        <p:nvSpPr>
          <p:cNvPr id="106" name="object 106"/>
          <p:cNvSpPr txBox="1"/>
          <p:nvPr/>
        </p:nvSpPr>
        <p:spPr>
          <a:xfrm>
            <a:off x="1146210" y="1927771"/>
            <a:ext cx="6534705" cy="219291"/>
          </a:xfrm>
          <a:prstGeom prst="rect">
            <a:avLst/>
          </a:prstGeom>
        </p:spPr>
        <p:txBody>
          <a:bodyPr vert="horz" wrap="square" lIns="0" tIns="57150" rIns="0" bIns="0" rtlCol="0" anchor="t">
            <a:spAutoFit/>
          </a:bodyPr>
          <a:lstStyle/>
          <a:p>
            <a:pPr marL="513715">
              <a:spcBef>
                <a:spcPts val="450"/>
              </a:spcBef>
            </a:pPr>
            <a:r>
              <a:rPr sz="1250" b="1" spc="-15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To</a:t>
            </a:r>
            <a:r>
              <a:rPr sz="1250" b="1" spc="75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 </a:t>
            </a:r>
            <a:r>
              <a:rPr sz="1250" b="1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access</a:t>
            </a:r>
            <a:r>
              <a:rPr sz="1250" b="1" spc="82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 </a:t>
            </a:r>
            <a:r>
              <a:rPr sz="1250" b="1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further</a:t>
            </a:r>
            <a:r>
              <a:rPr sz="1250" b="1" spc="82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 </a:t>
            </a:r>
            <a:r>
              <a:rPr sz="1250" b="1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information,</a:t>
            </a:r>
            <a:r>
              <a:rPr sz="1250" b="1" spc="82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 </a:t>
            </a:r>
            <a:r>
              <a:rPr sz="1250" b="1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please</a:t>
            </a:r>
            <a:r>
              <a:rPr sz="1250" b="1" spc="82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 </a:t>
            </a:r>
            <a:r>
              <a:rPr lang="en-GB" sz="1250" b="1" spc="82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view the note section on this document.            </a:t>
            </a:r>
            <a:r>
              <a:rPr lang="en-GB" sz="1250" b="1" spc="367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            </a:t>
            </a:r>
            <a:r>
              <a:rPr sz="1250" b="1" spc="367" baseline="6535" dirty="0">
                <a:solidFill>
                  <a:srgbClr val="FFFFFF"/>
                </a:solidFill>
                <a:latin typeface="ProximaNova-Semibold"/>
                <a:cs typeface="ProximaNova-Semibold"/>
              </a:rPr>
              <a:t> </a:t>
            </a:r>
            <a:r>
              <a:rPr sz="1050" b="1" spc="-50" dirty="0" err="1">
                <a:solidFill>
                  <a:srgbClr val="FFFFFF"/>
                </a:solidFill>
                <a:latin typeface="Proxima Nova Rg"/>
                <a:cs typeface="Proxima Nova Rg"/>
              </a:rPr>
              <a:t>i</a:t>
            </a:r>
            <a:endParaRPr sz="1050" dirty="0">
              <a:latin typeface="Proxima Nova Rg"/>
              <a:cs typeface="Proxima Nova Rg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0" y="18775297"/>
            <a:ext cx="8179434" cy="275590"/>
          </a:xfrm>
          <a:custGeom>
            <a:avLst/>
            <a:gdLst/>
            <a:ahLst/>
            <a:cxnLst/>
            <a:rect l="l" t="t" r="r" b="b"/>
            <a:pathLst>
              <a:path w="8179434" h="275590">
                <a:moveTo>
                  <a:pt x="8179346" y="0"/>
                </a:moveTo>
                <a:lnTo>
                  <a:pt x="0" y="0"/>
                </a:lnTo>
                <a:lnTo>
                  <a:pt x="0" y="275404"/>
                </a:lnTo>
                <a:lnTo>
                  <a:pt x="8179346" y="275404"/>
                </a:lnTo>
                <a:lnTo>
                  <a:pt x="8179346" y="0"/>
                </a:lnTo>
                <a:close/>
              </a:path>
            </a:pathLst>
          </a:custGeom>
          <a:solidFill>
            <a:srgbClr val="95C1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1679876" y="18811852"/>
            <a:ext cx="4961334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Proxima Nova Rg"/>
                <a:cs typeface="Proxima Nova Rg"/>
              </a:rPr>
              <a:t>For</a:t>
            </a:r>
            <a:r>
              <a:rPr sz="1000" b="1" spc="-35" dirty="0">
                <a:latin typeface="Proxima Nova Rg"/>
                <a:cs typeface="Proxima Nova Rg"/>
              </a:rPr>
              <a:t> </a:t>
            </a:r>
            <a:r>
              <a:rPr sz="1000" b="1" dirty="0">
                <a:latin typeface="Proxima Nova Rg"/>
                <a:cs typeface="Proxima Nova Rg"/>
              </a:rPr>
              <a:t>full</a:t>
            </a:r>
            <a:r>
              <a:rPr sz="1000" b="1" spc="-30" dirty="0">
                <a:latin typeface="Proxima Nova Rg"/>
                <a:cs typeface="Proxima Nova Rg"/>
              </a:rPr>
              <a:t> </a:t>
            </a:r>
            <a:r>
              <a:rPr sz="1000" b="1" dirty="0">
                <a:latin typeface="Proxima Nova Rg"/>
                <a:cs typeface="Proxima Nova Rg"/>
              </a:rPr>
              <a:t>information</a:t>
            </a:r>
            <a:r>
              <a:rPr sz="1000" b="1" spc="-30" dirty="0">
                <a:latin typeface="Proxima Nova Rg"/>
                <a:cs typeface="Proxima Nova Rg"/>
              </a:rPr>
              <a:t> </a:t>
            </a:r>
            <a:r>
              <a:rPr sz="1000" b="1" dirty="0">
                <a:latin typeface="Proxima Nova Rg"/>
                <a:cs typeface="Proxima Nova Rg"/>
              </a:rPr>
              <a:t>on</a:t>
            </a:r>
            <a:r>
              <a:rPr sz="1000" b="1" spc="-30" dirty="0">
                <a:latin typeface="Proxima Nova Rg"/>
                <a:cs typeface="Proxima Nova Rg"/>
              </a:rPr>
              <a:t> </a:t>
            </a:r>
            <a:r>
              <a:rPr sz="1000" b="1" dirty="0">
                <a:latin typeface="Proxima Nova Rg"/>
                <a:cs typeface="Proxima Nova Rg"/>
              </a:rPr>
              <a:t>each</a:t>
            </a:r>
            <a:r>
              <a:rPr sz="1000" b="1" spc="-30" dirty="0">
                <a:latin typeface="Proxima Nova Rg"/>
                <a:cs typeface="Proxima Nova Rg"/>
              </a:rPr>
              <a:t> </a:t>
            </a:r>
            <a:r>
              <a:rPr sz="1000" b="1" dirty="0">
                <a:latin typeface="Proxima Nova Rg"/>
                <a:cs typeface="Proxima Nova Rg"/>
              </a:rPr>
              <a:t>stage</a:t>
            </a:r>
            <a:r>
              <a:rPr sz="1000" b="1" spc="-30" dirty="0">
                <a:latin typeface="Proxima Nova Rg"/>
                <a:cs typeface="Proxima Nova Rg"/>
              </a:rPr>
              <a:t> </a:t>
            </a:r>
            <a:r>
              <a:rPr sz="1000" b="1" dirty="0">
                <a:latin typeface="Proxima Nova Rg"/>
                <a:cs typeface="Proxima Nova Rg"/>
              </a:rPr>
              <a:t>please</a:t>
            </a:r>
            <a:r>
              <a:rPr sz="1000" b="1" spc="-30" dirty="0">
                <a:latin typeface="Proxima Nova Rg"/>
                <a:cs typeface="Proxima Nova Rg"/>
              </a:rPr>
              <a:t> </a:t>
            </a:r>
            <a:r>
              <a:rPr sz="1000" b="1" dirty="0">
                <a:latin typeface="Proxima Nova Rg"/>
                <a:cs typeface="Proxima Nova Rg"/>
              </a:rPr>
              <a:t>read</a:t>
            </a:r>
            <a:r>
              <a:rPr sz="1000" b="1" spc="-30" dirty="0">
                <a:latin typeface="Proxima Nova Rg"/>
                <a:cs typeface="Proxima Nova Rg"/>
              </a:rPr>
              <a:t> </a:t>
            </a:r>
            <a:r>
              <a:rPr sz="1000" b="1" dirty="0">
                <a:latin typeface="Proxima Nova Rg"/>
                <a:cs typeface="Proxima Nova Rg"/>
              </a:rPr>
              <a:t>the</a:t>
            </a:r>
            <a:r>
              <a:rPr sz="1000" b="1" spc="-30" dirty="0">
                <a:latin typeface="Proxima Nova Rg"/>
                <a:cs typeface="Proxima Nova Rg"/>
              </a:rPr>
              <a:t> </a:t>
            </a:r>
            <a:r>
              <a:rPr sz="1000" b="1" dirty="0">
                <a:latin typeface="Proxima Nova Rg"/>
                <a:cs typeface="Proxima Nova Rg"/>
                <a:hlinkClick r:id="rId7"/>
              </a:rPr>
              <a:t>procedure</a:t>
            </a:r>
            <a:r>
              <a:rPr sz="1000" b="1" spc="-30" dirty="0">
                <a:latin typeface="Proxima Nova Rg"/>
                <a:cs typeface="Proxima Nova Rg"/>
                <a:hlinkClick r:id="rId7"/>
              </a:rPr>
              <a:t> </a:t>
            </a:r>
            <a:r>
              <a:rPr sz="1000" b="1" spc="-10" dirty="0">
                <a:latin typeface="Proxima Nova Rg"/>
                <a:cs typeface="Proxima Nova Rg"/>
                <a:hlinkClick r:id="rId7"/>
              </a:rPr>
              <a:t>document</a:t>
            </a:r>
            <a:r>
              <a:rPr sz="1000" b="1" spc="-10" dirty="0">
                <a:latin typeface="Proxima Nova Rg"/>
                <a:cs typeface="Proxima Nova Rg"/>
              </a:rPr>
              <a:t>.</a:t>
            </a:r>
            <a:endParaRPr sz="1000" dirty="0">
              <a:latin typeface="Proxima Nova Rg"/>
              <a:cs typeface="Proxima Nova Rg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5205036" y="3721642"/>
            <a:ext cx="248285" cy="137795"/>
          </a:xfrm>
          <a:custGeom>
            <a:avLst/>
            <a:gdLst/>
            <a:ahLst/>
            <a:cxnLst/>
            <a:rect l="l" t="t" r="r" b="b"/>
            <a:pathLst>
              <a:path w="248285" h="137795">
                <a:moveTo>
                  <a:pt x="247860" y="0"/>
                </a:moveTo>
                <a:lnTo>
                  <a:pt x="0" y="0"/>
                </a:lnTo>
                <a:lnTo>
                  <a:pt x="0" y="137697"/>
                </a:lnTo>
                <a:lnTo>
                  <a:pt x="247860" y="137697"/>
                </a:lnTo>
                <a:lnTo>
                  <a:pt x="24786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5209709" y="3684458"/>
            <a:ext cx="238760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YES</a:t>
            </a:r>
            <a:endParaRPr sz="900">
              <a:latin typeface="Proxima Nova Rg"/>
              <a:cs typeface="Proxima Nova Rg"/>
            </a:endParaRPr>
          </a:p>
        </p:txBody>
      </p:sp>
      <p:grpSp>
        <p:nvGrpSpPr>
          <p:cNvPr id="111" name="object 111"/>
          <p:cNvGrpSpPr/>
          <p:nvPr/>
        </p:nvGrpSpPr>
        <p:grpSpPr>
          <a:xfrm>
            <a:off x="4017852" y="6837680"/>
            <a:ext cx="149860" cy="394970"/>
            <a:chOff x="3983143" y="6868632"/>
            <a:chExt cx="149860" cy="394970"/>
          </a:xfrm>
        </p:grpSpPr>
        <p:sp>
          <p:nvSpPr>
            <p:cNvPr id="112" name="object 112"/>
            <p:cNvSpPr/>
            <p:nvPr/>
          </p:nvSpPr>
          <p:spPr>
            <a:xfrm>
              <a:off x="4058000" y="6883237"/>
              <a:ext cx="0" cy="328295"/>
            </a:xfrm>
            <a:custGeom>
              <a:avLst/>
              <a:gdLst/>
              <a:ahLst/>
              <a:cxnLst/>
              <a:rect l="l" t="t" r="r" b="b"/>
              <a:pathLst>
                <a:path h="328295">
                  <a:moveTo>
                    <a:pt x="0" y="0"/>
                  </a:moveTo>
                  <a:lnTo>
                    <a:pt x="0" y="327932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983143" y="7182706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5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4" name="object 114"/>
          <p:cNvSpPr txBox="1"/>
          <p:nvPr/>
        </p:nvSpPr>
        <p:spPr>
          <a:xfrm>
            <a:off x="3059679" y="5861050"/>
            <a:ext cx="2079625" cy="990656"/>
          </a:xfrm>
          <a:prstGeom prst="rect">
            <a:avLst/>
          </a:prstGeom>
          <a:solidFill>
            <a:srgbClr val="FFFFFF"/>
          </a:solidFill>
          <a:ln w="9715">
            <a:solidFill>
              <a:srgbClr val="DBDD3C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64135" marR="53975" indent="635" algn="ctr">
              <a:lnSpc>
                <a:spcPts val="990"/>
              </a:lnSpc>
              <a:spcBef>
                <a:spcPts val="725"/>
              </a:spcBef>
            </a:pPr>
            <a:r>
              <a:rPr sz="850" dirty="0">
                <a:latin typeface="ProximaNova-Medium"/>
                <a:cs typeface="ProximaNova-Medium"/>
              </a:rPr>
              <a:t>Efforts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should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be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made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to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resolve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20" dirty="0">
                <a:latin typeface="ProximaNova-Medium"/>
                <a:cs typeface="ProximaNova-Medium"/>
              </a:rPr>
              <a:t>this</a:t>
            </a:r>
            <a:r>
              <a:rPr sz="850" dirty="0">
                <a:latin typeface="ProximaNova-Medium"/>
                <a:cs typeface="ProximaNova-Medium"/>
              </a:rPr>
              <a:t> locally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at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earliest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stage.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Support should</a:t>
            </a:r>
            <a:r>
              <a:rPr sz="850" spc="-4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be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gained</a:t>
            </a:r>
            <a:r>
              <a:rPr sz="850" spc="-4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from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line</a:t>
            </a:r>
            <a:r>
              <a:rPr sz="850" spc="-4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manager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25" dirty="0">
                <a:latin typeface="ProximaNova-Medium"/>
                <a:cs typeface="ProximaNova-Medium"/>
              </a:rPr>
              <a:t>if</a:t>
            </a:r>
            <a:r>
              <a:rPr lang="en-GB" sz="850" spc="-25" dirty="0">
                <a:latin typeface="ProximaNova-Medium"/>
                <a:cs typeface="ProximaNova-Medium"/>
              </a:rPr>
              <a:t> </a:t>
            </a:r>
            <a:r>
              <a:rPr sz="850" spc="-20" dirty="0">
                <a:latin typeface="ProximaNova-Medium"/>
                <a:cs typeface="ProximaNova-Medium"/>
              </a:rPr>
              <a:t>necessary.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If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this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issue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or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concern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spc="-20" dirty="0">
                <a:latin typeface="ProximaNova-Medium"/>
                <a:cs typeface="ProximaNova-Medium"/>
              </a:rPr>
              <a:t>involves</a:t>
            </a:r>
            <a:r>
              <a:rPr sz="850" dirty="0">
                <a:latin typeface="ProximaNova-Medium"/>
                <a:cs typeface="ProximaNova-Medium"/>
              </a:rPr>
              <a:t> the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manager,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this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should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be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escalated</a:t>
            </a:r>
            <a:r>
              <a:rPr sz="850" spc="-25" dirty="0">
                <a:latin typeface="ProximaNova-Medium"/>
                <a:cs typeface="ProximaNova-Medium"/>
              </a:rPr>
              <a:t> to</a:t>
            </a:r>
            <a:r>
              <a:rPr sz="850" dirty="0">
                <a:latin typeface="ProximaNova-Medium"/>
                <a:cs typeface="ProximaNova-Medium"/>
              </a:rPr>
              <a:t> the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manager’s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manager.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For</a:t>
            </a:r>
            <a:r>
              <a:rPr sz="850" spc="-10" dirty="0">
                <a:latin typeface="ProximaNova-Medium"/>
                <a:cs typeface="ProximaNova-Medium"/>
              </a:rPr>
              <a:t> volunteers, </a:t>
            </a:r>
            <a:r>
              <a:rPr sz="850" dirty="0">
                <a:latin typeface="ProximaNova-Medium"/>
                <a:cs typeface="ProximaNova-Medium"/>
              </a:rPr>
              <a:t>please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use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the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Volunteer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policy.</a:t>
            </a:r>
            <a:endParaRPr sz="850" dirty="0">
              <a:latin typeface="ProximaNova-Medium"/>
              <a:cs typeface="ProximaNova-Medium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972289" y="5453548"/>
            <a:ext cx="238760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YES</a:t>
            </a:r>
            <a:endParaRPr sz="900">
              <a:latin typeface="Proxima Nova Rg"/>
              <a:cs typeface="Proxima Nova Rg"/>
            </a:endParaRPr>
          </a:p>
        </p:txBody>
      </p:sp>
      <p:grpSp>
        <p:nvGrpSpPr>
          <p:cNvPr id="119" name="object 119"/>
          <p:cNvGrpSpPr/>
          <p:nvPr/>
        </p:nvGrpSpPr>
        <p:grpSpPr>
          <a:xfrm>
            <a:off x="4024453" y="4138647"/>
            <a:ext cx="149860" cy="456565"/>
            <a:chOff x="4024453" y="4138647"/>
            <a:chExt cx="149860" cy="456565"/>
          </a:xfrm>
        </p:grpSpPr>
        <p:sp>
          <p:nvSpPr>
            <p:cNvPr id="120" name="object 120"/>
            <p:cNvSpPr/>
            <p:nvPr/>
          </p:nvSpPr>
          <p:spPr>
            <a:xfrm>
              <a:off x="4099311" y="4153252"/>
              <a:ext cx="0" cy="389890"/>
            </a:xfrm>
            <a:custGeom>
              <a:avLst/>
              <a:gdLst/>
              <a:ahLst/>
              <a:cxnLst/>
              <a:rect l="l" t="t" r="r" b="b"/>
              <a:pathLst>
                <a:path h="389889">
                  <a:moveTo>
                    <a:pt x="0" y="295942"/>
                  </a:moveTo>
                  <a:lnTo>
                    <a:pt x="0" y="389395"/>
                  </a:lnTo>
                </a:path>
                <a:path h="389889">
                  <a:moveTo>
                    <a:pt x="0" y="0"/>
                  </a:moveTo>
                  <a:lnTo>
                    <a:pt x="0" y="158244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024453" y="4514182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5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2" name="object 122"/>
          <p:cNvSpPr txBox="1"/>
          <p:nvPr/>
        </p:nvSpPr>
        <p:spPr>
          <a:xfrm>
            <a:off x="3991758" y="4274312"/>
            <a:ext cx="200025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NO</a:t>
            </a:r>
            <a:endParaRPr sz="900">
              <a:latin typeface="Proxima Nova Rg"/>
              <a:cs typeface="Proxima Nova Rg"/>
            </a:endParaRPr>
          </a:p>
        </p:txBody>
      </p:sp>
      <p:grpSp>
        <p:nvGrpSpPr>
          <p:cNvPr id="123" name="object 123"/>
          <p:cNvGrpSpPr/>
          <p:nvPr/>
        </p:nvGrpSpPr>
        <p:grpSpPr>
          <a:xfrm>
            <a:off x="2894869" y="2445957"/>
            <a:ext cx="2390140" cy="983615"/>
            <a:chOff x="2894869" y="2445957"/>
            <a:chExt cx="2390140" cy="983615"/>
          </a:xfrm>
        </p:grpSpPr>
        <p:sp>
          <p:nvSpPr>
            <p:cNvPr id="124" name="object 124"/>
            <p:cNvSpPr/>
            <p:nvPr/>
          </p:nvSpPr>
          <p:spPr>
            <a:xfrm>
              <a:off x="4089672" y="3154509"/>
              <a:ext cx="0" cy="222885"/>
            </a:xfrm>
            <a:custGeom>
              <a:avLst/>
              <a:gdLst/>
              <a:ahLst/>
              <a:cxnLst/>
              <a:rect l="l" t="t" r="r" b="b"/>
              <a:pathLst>
                <a:path h="222885">
                  <a:moveTo>
                    <a:pt x="0" y="0"/>
                  </a:moveTo>
                  <a:lnTo>
                    <a:pt x="0" y="222551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014814" y="3348593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5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899949" y="2451037"/>
              <a:ext cx="2379980" cy="741045"/>
            </a:xfrm>
            <a:custGeom>
              <a:avLst/>
              <a:gdLst/>
              <a:ahLst/>
              <a:cxnLst/>
              <a:rect l="l" t="t" r="r" b="b"/>
              <a:pathLst>
                <a:path w="2379979" h="741044">
                  <a:moveTo>
                    <a:pt x="2379441" y="0"/>
                  </a:moveTo>
                  <a:lnTo>
                    <a:pt x="0" y="0"/>
                  </a:lnTo>
                  <a:lnTo>
                    <a:pt x="0" y="503979"/>
                  </a:lnTo>
                  <a:lnTo>
                    <a:pt x="1182837" y="740823"/>
                  </a:lnTo>
                  <a:lnTo>
                    <a:pt x="2379441" y="503979"/>
                  </a:lnTo>
                  <a:lnTo>
                    <a:pt x="23794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899949" y="2451037"/>
              <a:ext cx="2379980" cy="741045"/>
            </a:xfrm>
            <a:custGeom>
              <a:avLst/>
              <a:gdLst/>
              <a:ahLst/>
              <a:cxnLst/>
              <a:rect l="l" t="t" r="r" b="b"/>
              <a:pathLst>
                <a:path w="2379979" h="741044">
                  <a:moveTo>
                    <a:pt x="0" y="0"/>
                  </a:moveTo>
                  <a:lnTo>
                    <a:pt x="0" y="503979"/>
                  </a:lnTo>
                  <a:lnTo>
                    <a:pt x="1182837" y="740823"/>
                  </a:lnTo>
                  <a:lnTo>
                    <a:pt x="2379441" y="503979"/>
                  </a:lnTo>
                  <a:lnTo>
                    <a:pt x="2379441" y="0"/>
                  </a:lnTo>
                  <a:lnTo>
                    <a:pt x="0" y="0"/>
                  </a:lnTo>
                  <a:close/>
                </a:path>
              </a:pathLst>
            </a:custGeom>
            <a:ln w="9715">
              <a:solidFill>
                <a:srgbClr val="DBDD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/>
          <p:nvPr/>
        </p:nvSpPr>
        <p:spPr>
          <a:xfrm>
            <a:off x="3021420" y="2512283"/>
            <a:ext cx="2136775" cy="4064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1005"/>
              </a:lnSpc>
              <a:spcBef>
                <a:spcPts val="90"/>
              </a:spcBef>
            </a:pPr>
            <a:r>
              <a:rPr sz="850" spc="-20" dirty="0">
                <a:latin typeface="ProximaNova-Medium"/>
                <a:cs typeface="ProximaNova-Medium"/>
              </a:rPr>
              <a:t>START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PROCESS</a:t>
            </a:r>
            <a:endParaRPr sz="850">
              <a:latin typeface="ProximaNova-Medium"/>
              <a:cs typeface="ProximaNova-Medium"/>
            </a:endParaRPr>
          </a:p>
          <a:p>
            <a:pPr marL="12700" marR="5080" algn="ctr">
              <a:lnSpc>
                <a:spcPts val="990"/>
              </a:lnSpc>
              <a:spcBef>
                <a:spcPts val="45"/>
              </a:spcBef>
            </a:pPr>
            <a:r>
              <a:rPr sz="850" dirty="0">
                <a:latin typeface="ProximaNova-Medium"/>
                <a:cs typeface="ProximaNova-Medium"/>
              </a:rPr>
              <a:t>For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an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issue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being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raised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by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colleague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or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50" dirty="0">
                <a:latin typeface="ProximaNova-Medium"/>
                <a:cs typeface="ProximaNova-Medium"/>
              </a:rPr>
              <a:t>a</a:t>
            </a:r>
            <a:r>
              <a:rPr sz="850" dirty="0">
                <a:latin typeface="ProximaNova-Medium"/>
                <a:cs typeface="ProximaNova-Medium"/>
              </a:rPr>
              <a:t> manager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dealing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with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a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conduct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concern.</a:t>
            </a:r>
            <a:endParaRPr sz="850">
              <a:latin typeface="ProximaNova-Medium"/>
              <a:cs typeface="ProximaNova-Medium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995675" y="9525479"/>
            <a:ext cx="200025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NO</a:t>
            </a:r>
            <a:endParaRPr sz="900">
              <a:latin typeface="Proxima Nova Rg"/>
              <a:cs typeface="Proxima Nova Rg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991758" y="7921117"/>
            <a:ext cx="200025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NO</a:t>
            </a:r>
            <a:endParaRPr sz="900">
              <a:latin typeface="Proxima Nova Rg"/>
              <a:cs typeface="Proxima Nova Rg"/>
            </a:endParaRPr>
          </a:p>
        </p:txBody>
      </p:sp>
      <p:grpSp>
        <p:nvGrpSpPr>
          <p:cNvPr id="131" name="object 131"/>
          <p:cNvGrpSpPr/>
          <p:nvPr/>
        </p:nvGrpSpPr>
        <p:grpSpPr>
          <a:xfrm>
            <a:off x="3475514" y="10086297"/>
            <a:ext cx="1950085" cy="6142990"/>
            <a:chOff x="3475514" y="10086297"/>
            <a:chExt cx="1950085" cy="6142990"/>
          </a:xfrm>
        </p:grpSpPr>
        <p:sp>
          <p:nvSpPr>
            <p:cNvPr id="132" name="object 132"/>
            <p:cNvSpPr/>
            <p:nvPr/>
          </p:nvSpPr>
          <p:spPr>
            <a:xfrm>
              <a:off x="3490119" y="14360006"/>
              <a:ext cx="1223645" cy="1854200"/>
            </a:xfrm>
            <a:custGeom>
              <a:avLst/>
              <a:gdLst/>
              <a:ahLst/>
              <a:cxnLst/>
              <a:rect l="l" t="t" r="r" b="b"/>
              <a:pathLst>
                <a:path w="1223645" h="1854200">
                  <a:moveTo>
                    <a:pt x="0" y="1854156"/>
                  </a:moveTo>
                  <a:lnTo>
                    <a:pt x="670279" y="1854156"/>
                  </a:lnTo>
                  <a:lnTo>
                    <a:pt x="670279" y="0"/>
                  </a:lnTo>
                  <a:lnTo>
                    <a:pt x="1223244" y="0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684898" y="14285150"/>
              <a:ext cx="80645" cy="149860"/>
            </a:xfrm>
            <a:custGeom>
              <a:avLst/>
              <a:gdLst/>
              <a:ahLst/>
              <a:cxnLst/>
              <a:rect l="l" t="t" r="r" b="b"/>
              <a:pathLst>
                <a:path w="80645" h="149859">
                  <a:moveTo>
                    <a:pt x="0" y="0"/>
                  </a:moveTo>
                  <a:lnTo>
                    <a:pt x="0" y="149715"/>
                  </a:lnTo>
                  <a:lnTo>
                    <a:pt x="80511" y="748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177493" y="10086297"/>
              <a:ext cx="248285" cy="110489"/>
            </a:xfrm>
            <a:custGeom>
              <a:avLst/>
              <a:gdLst/>
              <a:ahLst/>
              <a:cxnLst/>
              <a:rect l="l" t="t" r="r" b="b"/>
              <a:pathLst>
                <a:path w="248285" h="110490">
                  <a:moveTo>
                    <a:pt x="247860" y="0"/>
                  </a:moveTo>
                  <a:lnTo>
                    <a:pt x="0" y="0"/>
                  </a:lnTo>
                  <a:lnTo>
                    <a:pt x="0" y="110163"/>
                  </a:lnTo>
                  <a:lnTo>
                    <a:pt x="247860" y="110163"/>
                  </a:lnTo>
                  <a:lnTo>
                    <a:pt x="24786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" name="object 135"/>
          <p:cNvSpPr txBox="1"/>
          <p:nvPr/>
        </p:nvSpPr>
        <p:spPr>
          <a:xfrm>
            <a:off x="5201638" y="10049117"/>
            <a:ext cx="200025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1" spc="-25" dirty="0">
                <a:solidFill>
                  <a:srgbClr val="575756"/>
                </a:solidFill>
                <a:latin typeface="Proxima Nova Rg"/>
                <a:cs typeface="Proxima Nova Rg"/>
              </a:rPr>
              <a:t>NO</a:t>
            </a:r>
            <a:endParaRPr sz="900">
              <a:latin typeface="Proxima Nova Rg"/>
              <a:cs typeface="Proxima Nova Rg"/>
            </a:endParaRPr>
          </a:p>
        </p:txBody>
      </p:sp>
      <p:grpSp>
        <p:nvGrpSpPr>
          <p:cNvPr id="136" name="object 136"/>
          <p:cNvGrpSpPr/>
          <p:nvPr/>
        </p:nvGrpSpPr>
        <p:grpSpPr>
          <a:xfrm>
            <a:off x="982852" y="953398"/>
            <a:ext cx="3187700" cy="11214735"/>
            <a:chOff x="982852" y="953398"/>
            <a:chExt cx="3187700" cy="11214735"/>
          </a:xfrm>
        </p:grpSpPr>
        <p:sp>
          <p:nvSpPr>
            <p:cNvPr id="137" name="object 137"/>
            <p:cNvSpPr/>
            <p:nvPr/>
          </p:nvSpPr>
          <p:spPr>
            <a:xfrm>
              <a:off x="4095464" y="11909609"/>
              <a:ext cx="0" cy="207010"/>
            </a:xfrm>
            <a:custGeom>
              <a:avLst/>
              <a:gdLst/>
              <a:ahLst/>
              <a:cxnLst/>
              <a:rect l="l" t="t" r="r" b="b"/>
              <a:pathLst>
                <a:path h="207009">
                  <a:moveTo>
                    <a:pt x="0" y="0"/>
                  </a:moveTo>
                  <a:lnTo>
                    <a:pt x="0" y="206434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4020607" y="12087575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5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9" name="object 13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82852" y="953398"/>
              <a:ext cx="131139" cy="131129"/>
            </a:xfrm>
            <a:prstGeom prst="rect">
              <a:avLst/>
            </a:prstGeom>
          </p:spPr>
        </p:pic>
      </p:grpSp>
      <p:sp>
        <p:nvSpPr>
          <p:cNvPr id="140" name="object 140"/>
          <p:cNvSpPr txBox="1"/>
          <p:nvPr/>
        </p:nvSpPr>
        <p:spPr>
          <a:xfrm>
            <a:off x="1185946" y="13669464"/>
            <a:ext cx="2304415" cy="243015"/>
          </a:xfrm>
          <a:prstGeom prst="rect">
            <a:avLst/>
          </a:prstGeom>
          <a:solidFill>
            <a:srgbClr val="7E1974"/>
          </a:solidFill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450" b="1" spc="-10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Issues</a:t>
            </a:r>
            <a:endParaRPr sz="1450" b="1" dirty="0">
              <a:latin typeface="Proxima Nova Rg" panose="02000506030000020004" pitchFamily="2" charset="77"/>
              <a:cs typeface="Proxima Nova Rg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768453" y="13669464"/>
            <a:ext cx="2304415" cy="243015"/>
          </a:xfrm>
          <a:prstGeom prst="rect">
            <a:avLst/>
          </a:prstGeom>
          <a:solidFill>
            <a:srgbClr val="7E1974"/>
          </a:solidFill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450" b="1" spc="-10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Conduct</a:t>
            </a:r>
            <a:endParaRPr sz="1450" b="1" dirty="0">
              <a:latin typeface="Proxima Nova Rg" panose="02000506030000020004" pitchFamily="2" charset="77"/>
              <a:cs typeface="Proxima Nova Rg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018627" y="919478"/>
            <a:ext cx="59690" cy="1879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050" b="1" dirty="0">
                <a:solidFill>
                  <a:srgbClr val="FFFFFF"/>
                </a:solidFill>
                <a:latin typeface="Proxima Nova Rg"/>
                <a:cs typeface="Proxima Nova Rg"/>
              </a:rPr>
              <a:t>i</a:t>
            </a:r>
            <a:endParaRPr sz="1050" dirty="0">
              <a:latin typeface="Proxima Nova Rg"/>
              <a:cs typeface="Proxima Nova Rg"/>
            </a:endParaRPr>
          </a:p>
        </p:txBody>
      </p:sp>
      <p:grpSp>
        <p:nvGrpSpPr>
          <p:cNvPr id="143" name="object 143"/>
          <p:cNvGrpSpPr/>
          <p:nvPr/>
        </p:nvGrpSpPr>
        <p:grpSpPr>
          <a:xfrm>
            <a:off x="3359645" y="3432919"/>
            <a:ext cx="2620010" cy="12372975"/>
            <a:chOff x="3359645" y="3432919"/>
            <a:chExt cx="2620010" cy="12372975"/>
          </a:xfrm>
        </p:grpSpPr>
        <p:sp>
          <p:nvSpPr>
            <p:cNvPr id="144" name="object 144"/>
            <p:cNvSpPr/>
            <p:nvPr/>
          </p:nvSpPr>
          <p:spPr>
            <a:xfrm>
              <a:off x="5904484" y="15568917"/>
              <a:ext cx="0" cy="184785"/>
            </a:xfrm>
            <a:custGeom>
              <a:avLst/>
              <a:gdLst/>
              <a:ahLst/>
              <a:cxnLst/>
              <a:rect l="l" t="t" r="r" b="b"/>
              <a:pathLst>
                <a:path h="184784">
                  <a:moveTo>
                    <a:pt x="0" y="0"/>
                  </a:moveTo>
                  <a:lnTo>
                    <a:pt x="0" y="184467"/>
                  </a:lnTo>
                </a:path>
              </a:pathLst>
            </a:custGeom>
            <a:ln w="29146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29627" y="15724921"/>
              <a:ext cx="149860" cy="80645"/>
            </a:xfrm>
            <a:custGeom>
              <a:avLst/>
              <a:gdLst/>
              <a:ahLst/>
              <a:cxnLst/>
              <a:rect l="l" t="t" r="r" b="b"/>
              <a:pathLst>
                <a:path w="149860" h="80644">
                  <a:moveTo>
                    <a:pt x="149715" y="0"/>
                  </a:moveTo>
                  <a:lnTo>
                    <a:pt x="0" y="0"/>
                  </a:lnTo>
                  <a:lnTo>
                    <a:pt x="74857" y="80511"/>
                  </a:lnTo>
                  <a:lnTo>
                    <a:pt x="149715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364725" y="3437999"/>
              <a:ext cx="1450340" cy="706755"/>
            </a:xfrm>
            <a:custGeom>
              <a:avLst/>
              <a:gdLst/>
              <a:ahLst/>
              <a:cxnLst/>
              <a:rect l="l" t="t" r="r" b="b"/>
              <a:pathLst>
                <a:path w="1450339" h="706754">
                  <a:moveTo>
                    <a:pt x="1449896" y="0"/>
                  </a:moveTo>
                  <a:lnTo>
                    <a:pt x="0" y="0"/>
                  </a:lnTo>
                  <a:lnTo>
                    <a:pt x="0" y="706313"/>
                  </a:lnTo>
                  <a:lnTo>
                    <a:pt x="1449896" y="706323"/>
                  </a:lnTo>
                  <a:lnTo>
                    <a:pt x="14498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364725" y="3437999"/>
              <a:ext cx="1450340" cy="706755"/>
            </a:xfrm>
            <a:custGeom>
              <a:avLst/>
              <a:gdLst/>
              <a:ahLst/>
              <a:cxnLst/>
              <a:rect l="l" t="t" r="r" b="b"/>
              <a:pathLst>
                <a:path w="1450339" h="706754">
                  <a:moveTo>
                    <a:pt x="0" y="0"/>
                  </a:moveTo>
                  <a:lnTo>
                    <a:pt x="0" y="706313"/>
                  </a:lnTo>
                  <a:lnTo>
                    <a:pt x="1449896" y="706323"/>
                  </a:lnTo>
                  <a:lnTo>
                    <a:pt x="1449896" y="0"/>
                  </a:lnTo>
                  <a:lnTo>
                    <a:pt x="0" y="0"/>
                  </a:lnTo>
                  <a:close/>
                </a:path>
              </a:pathLst>
            </a:custGeom>
            <a:ln w="9715">
              <a:solidFill>
                <a:srgbClr val="DBDD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8" name="object 148"/>
          <p:cNvSpPr txBox="1"/>
          <p:nvPr/>
        </p:nvSpPr>
        <p:spPr>
          <a:xfrm>
            <a:off x="1142906" y="853701"/>
            <a:ext cx="5894070" cy="267381"/>
          </a:xfrm>
          <a:prstGeom prst="rect">
            <a:avLst/>
          </a:prstGeom>
          <a:solidFill>
            <a:srgbClr val="95C11F"/>
          </a:solidFill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1450" b="1" dirty="0">
                <a:latin typeface="Proxima Nova Rg" panose="02000506030000020004" pitchFamily="2" charset="77"/>
                <a:cs typeface="Proxima Nova Rg"/>
              </a:rPr>
              <a:t>Stage</a:t>
            </a:r>
            <a:r>
              <a:rPr sz="1450" b="1" spc="-10" dirty="0"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dirty="0">
                <a:latin typeface="Proxima Nova Rg" panose="02000506030000020004" pitchFamily="2" charset="77"/>
                <a:cs typeface="Proxima Nova Rg"/>
              </a:rPr>
              <a:t>1</a:t>
            </a:r>
            <a:r>
              <a:rPr sz="1450" b="1" spc="-5" dirty="0"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dirty="0">
                <a:latin typeface="Proxima Nova Rg" panose="02000506030000020004" pitchFamily="2" charset="77"/>
                <a:cs typeface="Proxima Nova Rg"/>
              </a:rPr>
              <a:t>–</a:t>
            </a:r>
            <a:r>
              <a:rPr sz="1450" b="1" spc="-5" dirty="0"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dirty="0">
                <a:latin typeface="Proxima Nova Rg" panose="02000506030000020004" pitchFamily="2" charset="77"/>
                <a:cs typeface="Proxima Nova Rg"/>
              </a:rPr>
              <a:t>Early</a:t>
            </a:r>
            <a:r>
              <a:rPr sz="1450" b="1" spc="-5" dirty="0"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spc="-10" dirty="0">
                <a:latin typeface="Proxima Nova Rg" panose="02000506030000020004" pitchFamily="2" charset="77"/>
                <a:cs typeface="Proxima Nova Rg"/>
              </a:rPr>
              <a:t>Resolution</a:t>
            </a:r>
            <a:endParaRPr sz="1450" b="1" dirty="0">
              <a:latin typeface="Proxima Nova Rg" panose="02000506030000020004" pitchFamily="2" charset="77"/>
              <a:cs typeface="Proxima Nova Rg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1142906" y="8274761"/>
            <a:ext cx="5894070" cy="267381"/>
          </a:xfrm>
          <a:prstGeom prst="rect">
            <a:avLst/>
          </a:prstGeom>
          <a:solidFill>
            <a:srgbClr val="0096A6"/>
          </a:solidFill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1450" b="1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Stage</a:t>
            </a:r>
            <a:r>
              <a:rPr sz="1450" b="1" spc="-10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2</a:t>
            </a:r>
            <a:r>
              <a:rPr sz="1450" b="1" spc="-5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–</a:t>
            </a:r>
            <a:r>
              <a:rPr sz="1450" b="1" spc="-5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Informal</a:t>
            </a:r>
            <a:r>
              <a:rPr sz="1450" b="1" spc="-5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Resolution</a:t>
            </a:r>
            <a:endParaRPr sz="1450" b="1" dirty="0">
              <a:latin typeface="Proxima Nova Rg" panose="02000506030000020004" pitchFamily="2" charset="77"/>
              <a:cs typeface="Proxima Nova Rg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1185951" y="13238264"/>
            <a:ext cx="5894070" cy="267381"/>
          </a:xfrm>
          <a:prstGeom prst="rect">
            <a:avLst/>
          </a:prstGeom>
          <a:solidFill>
            <a:srgbClr val="7E1974"/>
          </a:solidFill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1450" b="1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Stage</a:t>
            </a:r>
            <a:r>
              <a:rPr sz="1450" b="1" spc="-10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3</a:t>
            </a:r>
            <a:r>
              <a:rPr sz="1450" b="1" spc="-5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–</a:t>
            </a:r>
            <a:r>
              <a:rPr sz="1450" b="1" spc="-5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Formal</a:t>
            </a:r>
            <a:r>
              <a:rPr sz="1450" b="1" spc="-5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Proxima Nova Rg" panose="02000506030000020004" pitchFamily="2" charset="77"/>
                <a:cs typeface="Proxima Nova Rg"/>
              </a:rPr>
              <a:t>Resolution</a:t>
            </a:r>
            <a:endParaRPr sz="1450" b="1" dirty="0">
              <a:latin typeface="Proxima Nova Rg" panose="02000506030000020004" pitchFamily="2" charset="77"/>
              <a:cs typeface="Proxima Nova Rg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621123" y="3531239"/>
            <a:ext cx="947419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latin typeface="ProximaNova-Medium"/>
                <a:cs typeface="ProximaNova-Medium"/>
              </a:rPr>
              <a:t>Would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you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consider</a:t>
            </a:r>
            <a:endParaRPr sz="850">
              <a:latin typeface="ProximaNova-Medium"/>
              <a:cs typeface="ProximaNova-Medium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3422024" y="3657558"/>
            <a:ext cx="1344930" cy="40640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R="5080" algn="ctr">
              <a:lnSpc>
                <a:spcPts val="990"/>
              </a:lnSpc>
              <a:spcBef>
                <a:spcPts val="150"/>
              </a:spcBef>
            </a:pPr>
            <a:r>
              <a:rPr sz="850" spc="-10" dirty="0">
                <a:latin typeface="ProximaNova-Medium"/>
                <a:cs typeface="ProximaNova-Medium"/>
              </a:rPr>
              <a:t>this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conduct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concern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serious </a:t>
            </a:r>
            <a:r>
              <a:rPr sz="850" dirty="0">
                <a:latin typeface="ProximaNova-Medium"/>
                <a:cs typeface="ProximaNova-Medium"/>
              </a:rPr>
              <a:t>enough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to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be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considered </a:t>
            </a:r>
            <a:r>
              <a:rPr sz="850" dirty="0">
                <a:latin typeface="ProximaNova-Medium"/>
                <a:cs typeface="ProximaNova-Medium"/>
              </a:rPr>
              <a:t>gross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misconduct?</a:t>
            </a:r>
            <a:endParaRPr sz="850">
              <a:latin typeface="ProximaNova-Medium"/>
              <a:cs typeface="ProximaNova-Medium"/>
            </a:endParaRPr>
          </a:p>
        </p:txBody>
      </p:sp>
      <p:pic>
        <p:nvPicPr>
          <p:cNvPr id="153" name="object 15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05535" y="3478448"/>
            <a:ext cx="131139" cy="131129"/>
          </a:xfrm>
          <a:prstGeom prst="rect">
            <a:avLst/>
          </a:prstGeom>
        </p:spPr>
      </p:pic>
      <p:sp>
        <p:nvSpPr>
          <p:cNvPr id="154" name="object 154"/>
          <p:cNvSpPr txBox="1"/>
          <p:nvPr/>
        </p:nvSpPr>
        <p:spPr>
          <a:xfrm>
            <a:off x="4654010" y="3444527"/>
            <a:ext cx="46990" cy="1879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1050" b="1" dirty="0">
                <a:solidFill>
                  <a:srgbClr val="FFFFFF"/>
                </a:solidFill>
                <a:latin typeface="Proxima Nova Rg"/>
                <a:cs typeface="Proxima Nova Rg"/>
              </a:rPr>
              <a:t>i</a:t>
            </a:r>
            <a:endParaRPr sz="1050">
              <a:latin typeface="Proxima Nova Rg"/>
              <a:cs typeface="Proxima Nova Rg"/>
            </a:endParaRPr>
          </a:p>
        </p:txBody>
      </p:sp>
      <p:pic>
        <p:nvPicPr>
          <p:cNvPr id="160" name="object 16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26759" y="4545017"/>
            <a:ext cx="131139" cy="131129"/>
          </a:xfrm>
          <a:prstGeom prst="rect">
            <a:avLst/>
          </a:prstGeom>
        </p:spPr>
      </p:pic>
      <p:sp>
        <p:nvSpPr>
          <p:cNvPr id="161" name="object 161"/>
          <p:cNvSpPr txBox="1"/>
          <p:nvPr/>
        </p:nvSpPr>
        <p:spPr>
          <a:xfrm>
            <a:off x="4851999" y="4521629"/>
            <a:ext cx="59690" cy="1879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050" b="1" dirty="0">
                <a:solidFill>
                  <a:srgbClr val="FFFFFF"/>
                </a:solidFill>
                <a:latin typeface="Proxima Nova Rg"/>
                <a:cs typeface="Proxima Nova Rg"/>
              </a:rPr>
              <a:t>i</a:t>
            </a:r>
            <a:endParaRPr sz="1050">
              <a:latin typeface="Proxima Nova Rg"/>
              <a:cs typeface="Proxima Nova Rg"/>
            </a:endParaRPr>
          </a:p>
        </p:txBody>
      </p:sp>
      <p:grpSp>
        <p:nvGrpSpPr>
          <p:cNvPr id="162" name="object 162"/>
          <p:cNvGrpSpPr/>
          <p:nvPr/>
        </p:nvGrpSpPr>
        <p:grpSpPr>
          <a:xfrm>
            <a:off x="4764175" y="14079526"/>
            <a:ext cx="2306320" cy="561340"/>
            <a:chOff x="4764175" y="14079526"/>
            <a:chExt cx="2306320" cy="561340"/>
          </a:xfrm>
        </p:grpSpPr>
        <p:sp>
          <p:nvSpPr>
            <p:cNvPr id="163" name="object 163"/>
            <p:cNvSpPr/>
            <p:nvPr/>
          </p:nvSpPr>
          <p:spPr>
            <a:xfrm>
              <a:off x="4769255" y="14084606"/>
              <a:ext cx="2296160" cy="551180"/>
            </a:xfrm>
            <a:custGeom>
              <a:avLst/>
              <a:gdLst/>
              <a:ahLst/>
              <a:cxnLst/>
              <a:rect l="l" t="t" r="r" b="b"/>
              <a:pathLst>
                <a:path w="2296159" h="551180">
                  <a:moveTo>
                    <a:pt x="2295616" y="0"/>
                  </a:moveTo>
                  <a:lnTo>
                    <a:pt x="0" y="0"/>
                  </a:lnTo>
                  <a:lnTo>
                    <a:pt x="0" y="550798"/>
                  </a:lnTo>
                  <a:lnTo>
                    <a:pt x="2295616" y="550798"/>
                  </a:lnTo>
                  <a:lnTo>
                    <a:pt x="22956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4769255" y="14084606"/>
              <a:ext cx="2296160" cy="551180"/>
            </a:xfrm>
            <a:custGeom>
              <a:avLst/>
              <a:gdLst/>
              <a:ahLst/>
              <a:cxnLst/>
              <a:rect l="l" t="t" r="r" b="b"/>
              <a:pathLst>
                <a:path w="2296159" h="551180">
                  <a:moveTo>
                    <a:pt x="0" y="550798"/>
                  </a:moveTo>
                  <a:lnTo>
                    <a:pt x="2295616" y="550798"/>
                  </a:lnTo>
                  <a:lnTo>
                    <a:pt x="2295616" y="0"/>
                  </a:lnTo>
                  <a:lnTo>
                    <a:pt x="0" y="0"/>
                  </a:lnTo>
                  <a:lnTo>
                    <a:pt x="0" y="550798"/>
                  </a:lnTo>
                  <a:close/>
                </a:path>
              </a:pathLst>
            </a:custGeom>
            <a:ln w="9715">
              <a:solidFill>
                <a:srgbClr val="7E197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5" name="object 165"/>
          <p:cNvSpPr txBox="1"/>
          <p:nvPr/>
        </p:nvSpPr>
        <p:spPr>
          <a:xfrm>
            <a:off x="5045229" y="14140995"/>
            <a:ext cx="1756410" cy="40640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R="5080" algn="ctr">
              <a:lnSpc>
                <a:spcPts val="990"/>
              </a:lnSpc>
              <a:spcBef>
                <a:spcPts val="150"/>
              </a:spcBef>
            </a:pPr>
            <a:r>
              <a:rPr sz="850" dirty="0">
                <a:latin typeface="ProximaNova-Medium"/>
                <a:cs typeface="ProximaNova-Medium"/>
              </a:rPr>
              <a:t>Conduct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investigated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to</a:t>
            </a:r>
            <a:r>
              <a:rPr sz="850" spc="-3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establish </a:t>
            </a:r>
            <a:r>
              <a:rPr sz="850" dirty="0">
                <a:latin typeface="ProximaNova-Medium"/>
                <a:cs typeface="ProximaNova-Medium"/>
              </a:rPr>
              <a:t>and</a:t>
            </a:r>
            <a:r>
              <a:rPr sz="850" spc="-3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gather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facts.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45" dirty="0">
                <a:latin typeface="ProximaNova-Medium"/>
                <a:cs typeface="ProximaNova-Medium"/>
              </a:rPr>
              <a:t>You</a:t>
            </a:r>
            <a:r>
              <a:rPr sz="850" spc="-1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(the</a:t>
            </a:r>
            <a:r>
              <a:rPr sz="850" spc="-15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colleague), </a:t>
            </a:r>
            <a:r>
              <a:rPr sz="850" dirty="0">
                <a:latin typeface="ProximaNova-Medium"/>
                <a:cs typeface="ProximaNova-Medium"/>
              </a:rPr>
              <a:t>will</a:t>
            </a:r>
            <a:r>
              <a:rPr sz="850" spc="-25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be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informed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of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dirty="0">
                <a:latin typeface="ProximaNova-Medium"/>
                <a:cs typeface="ProximaNova-Medium"/>
              </a:rPr>
              <a:t>this</a:t>
            </a:r>
            <a:r>
              <a:rPr sz="850" spc="-20" dirty="0">
                <a:latin typeface="ProximaNova-Medium"/>
                <a:cs typeface="ProximaNova-Medium"/>
              </a:rPr>
              <a:t> </a:t>
            </a:r>
            <a:r>
              <a:rPr sz="850" spc="-10" dirty="0">
                <a:latin typeface="ProximaNova-Medium"/>
                <a:cs typeface="ProximaNova-Medium"/>
              </a:rPr>
              <a:t>outcome.</a:t>
            </a:r>
            <a:endParaRPr sz="850">
              <a:latin typeface="ProximaNova-Medium"/>
              <a:cs typeface="ProximaNova-Medium"/>
            </a:endParaRPr>
          </a:p>
        </p:txBody>
      </p:sp>
      <p:pic>
        <p:nvPicPr>
          <p:cNvPr id="166" name="object 16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87023" y="14123165"/>
            <a:ext cx="131139" cy="131129"/>
          </a:xfrm>
          <a:prstGeom prst="rect">
            <a:avLst/>
          </a:prstGeom>
        </p:spPr>
      </p:pic>
      <p:sp>
        <p:nvSpPr>
          <p:cNvPr id="167" name="object 167"/>
          <p:cNvSpPr txBox="1"/>
          <p:nvPr/>
        </p:nvSpPr>
        <p:spPr>
          <a:xfrm>
            <a:off x="6935499" y="14089245"/>
            <a:ext cx="46990" cy="1879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1050" b="1" dirty="0">
                <a:solidFill>
                  <a:srgbClr val="FFFFFF"/>
                </a:solidFill>
                <a:latin typeface="Proxima Nova Rg"/>
                <a:cs typeface="Proxima Nova Rg"/>
              </a:rPr>
              <a:t>i</a:t>
            </a:r>
            <a:endParaRPr sz="1050">
              <a:latin typeface="Proxima Nova Rg"/>
              <a:cs typeface="Proxima Nova Rg"/>
            </a:endParaRPr>
          </a:p>
        </p:txBody>
      </p:sp>
      <p:sp>
        <p:nvSpPr>
          <p:cNvPr id="169" name="object 22">
            <a:extLst>
              <a:ext uri="{FF2B5EF4-FFF2-40B4-BE49-F238E27FC236}">
                <a16:creationId xmlns:a16="http://schemas.microsoft.com/office/drawing/2014/main" id="{E0F03ADB-1081-5ABA-FDB4-7D7A0402A58D}"/>
              </a:ext>
            </a:extLst>
          </p:cNvPr>
          <p:cNvSpPr txBox="1"/>
          <p:nvPr/>
        </p:nvSpPr>
        <p:spPr>
          <a:xfrm>
            <a:off x="4773571" y="14897787"/>
            <a:ext cx="2299335" cy="716863"/>
          </a:xfrm>
          <a:prstGeom prst="rect">
            <a:avLst/>
          </a:prstGeom>
          <a:solidFill>
            <a:srgbClr val="FFFFFF"/>
          </a:solidFill>
          <a:ln w="9715">
            <a:solidFill>
              <a:srgbClr val="7E1974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91440" marR="102235" algn="ctr">
              <a:lnSpc>
                <a:spcPts val="990"/>
              </a:lnSpc>
              <a:spcBef>
                <a:spcPts val="590"/>
              </a:spcBef>
            </a:pPr>
            <a:r>
              <a:rPr lang="en-GB" sz="850" dirty="0">
                <a:latin typeface="ProximaNova-Medium"/>
                <a:cs typeface="ProximaNova-Medium"/>
              </a:rPr>
              <a:t>If a conduct case is identified, you will be invited to a formal conduct resolution hearing of which you have the </a:t>
            </a:r>
            <a:r>
              <a:rPr sz="850" b="1" u="sng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right</a:t>
            </a:r>
            <a:r>
              <a:rPr sz="850" b="1" u="sng" spc="-20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 </a:t>
            </a:r>
            <a:r>
              <a:rPr sz="850" b="1" u="sng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to</a:t>
            </a:r>
            <a:r>
              <a:rPr sz="850" b="1" u="sng" spc="-20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 </a:t>
            </a:r>
            <a:r>
              <a:rPr sz="850" b="1" u="sng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be</a:t>
            </a:r>
            <a:r>
              <a:rPr sz="850" b="1" u="sng" spc="-15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 </a:t>
            </a:r>
            <a:r>
              <a:rPr sz="850" b="1" u="sng" spc="-10" dirty="0">
                <a:uFill>
                  <a:solidFill>
                    <a:srgbClr val="000000"/>
                  </a:solidFill>
                </a:uFill>
                <a:latin typeface="Proxima Nova Rg"/>
                <a:cs typeface="Proxima Nova Rg"/>
                <a:hlinkClick r:id="rId3"/>
              </a:rPr>
              <a:t>accompanied</a:t>
            </a:r>
            <a:r>
              <a:rPr sz="850" spc="-10" dirty="0">
                <a:latin typeface="ProximaNova-Medium"/>
                <a:cs typeface="ProximaNova-Medium"/>
              </a:rPr>
              <a:t>.</a:t>
            </a:r>
            <a:br>
              <a:rPr lang="en-GB" sz="850" spc="-10" dirty="0">
                <a:latin typeface="ProximaNova-Medium"/>
                <a:cs typeface="ProximaNova-Medium"/>
              </a:rPr>
            </a:br>
            <a:endParaRPr sz="850" dirty="0">
              <a:latin typeface="ProximaNova-Medium"/>
              <a:cs typeface="ProximaNova-Medium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35F446AB-A30C-45C4-51DE-876500A47AE5}"/>
              </a:ext>
            </a:extLst>
          </p:cNvPr>
          <p:cNvSpPr txBox="1"/>
          <p:nvPr/>
        </p:nvSpPr>
        <p:spPr>
          <a:xfrm>
            <a:off x="1149785" y="1220149"/>
            <a:ext cx="5875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latin typeface="Proxima Nova Rg" panose="02000506030000020004"/>
              </a:rPr>
              <a:t>The Resolution Policy covers work-related concerns, disputes, problems (referred to as issues for the purposes of this policy) and concerns of a conduct nature. It would encompass anything formerly dealt with as a grievance, bullying and harassment and disciplinary matters.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771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Proxima Nova Rg</vt:lpstr>
      <vt:lpstr>ProximaNova-Black</vt:lpstr>
      <vt:lpstr>ProximaNova-Medium</vt:lpstr>
      <vt:lpstr>ProximaNova-Semibold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Logan</dc:creator>
  <cp:lastModifiedBy>Katherine Logan</cp:lastModifiedBy>
  <cp:revision>8</cp:revision>
  <dcterms:created xsi:type="dcterms:W3CDTF">2023-08-03T14:08:54Z</dcterms:created>
  <dcterms:modified xsi:type="dcterms:W3CDTF">2023-08-10T15:27:52Z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2023-08-03T00:00:00Z</vt:filetime>
  </property>
  <property fmtid="{D5CDD505-2E9C-101B-9397-08002B2CF9AE}" pid="3" name="Creator">
    <vt:lpwstr>Adobe InDesign 18.2 (Macintosh)</vt:lpwstr>
  </property>
  <property fmtid="{D5CDD505-2E9C-101B-9397-08002B2CF9AE}" pid="4" name="LastSaved">
    <vt:filetime>2023-08-03T00:00:00Z</vt:filetime>
  </property>
  <property fmtid="{D5CDD505-2E9C-101B-9397-08002B2CF9AE}" pid="5" name="Producer">
    <vt:lpwstr>Adobe PDF Library 17.0</vt:lpwstr>
  </property>
</Properties>
</file>