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2E_802368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64" r:id="rId4"/>
    <p:sldId id="277" r:id="rId5"/>
    <p:sldId id="301" r:id="rId6"/>
    <p:sldId id="287" r:id="rId7"/>
    <p:sldId id="288" r:id="rId8"/>
    <p:sldId id="292" r:id="rId9"/>
    <p:sldId id="297" r:id="rId10"/>
    <p:sldId id="298" r:id="rId11"/>
    <p:sldId id="294" r:id="rId12"/>
    <p:sldId id="295" r:id="rId13"/>
    <p:sldId id="296" r:id="rId14"/>
    <p:sldId id="299" r:id="rId15"/>
    <p:sldId id="302" r:id="rId16"/>
    <p:sldId id="303" r:id="rId17"/>
    <p:sldId id="283" r:id="rId18"/>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5A335E-6D6B-D6D2-68B3-06F43A191436}" name="Siobhan Madaras" initials="SM" userId="S::siobhan.madaras@barnardos.org.uk::f139a847-9a56-43ff-bbd2-f634422a813c" providerId="AD"/>
  <p188:author id="{148CA36E-152E-2B1E-E228-A9C288ACAFA9}" name="Debbie Moss" initials="DM" userId="S::debbie.moss@barnardos.org.uk::0f11a50a-e5a0-465a-9b25-1dfc6a6735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EC008C"/>
    <a:srgbClr val="781D7E"/>
    <a:srgbClr val="00A2AC"/>
    <a:srgbClr val="F59D0F"/>
    <a:srgbClr val="D5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40020-206B-1F9B-A256-A7F2A4FA9A4D}" v="189" dt="2023-12-13T12:02:21.559"/>
    <p1510:client id="{9099B2F6-67B7-0A42-2215-03459F6E921B}" v="304" dt="2023-12-12T16:24:35.595"/>
    <p1510:client id="{E5F68FF9-B175-8C68-CC2A-D345003CA429}" v="17" dt="2023-12-12T09:56:02.3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p:restoredTop sz="94607"/>
  </p:normalViewPr>
  <p:slideViewPr>
    <p:cSldViewPr snapToGrid="0">
      <p:cViewPr varScale="1">
        <p:scale>
          <a:sx n="89" d="100"/>
          <a:sy n="89" d="100"/>
        </p:scale>
        <p:origin x="836"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2E_8023686.xml><?xml version="1.0" encoding="utf-8"?>
<p188:cmLst xmlns:a="http://schemas.openxmlformats.org/drawingml/2006/main" xmlns:r="http://schemas.openxmlformats.org/officeDocument/2006/relationships" xmlns:p188="http://schemas.microsoft.com/office/powerpoint/2018/8/main">
  <p188:cm id="{8EB3FD26-5FD1-CA46-AB6D-2ED3B92EA764}" authorId="{148CA36E-152E-2B1E-E228-A9C288ACAFA9}" status="resolved" created="2023-12-12T21:35:40.342" complete="100000">
    <ac:txMkLst xmlns:ac="http://schemas.microsoft.com/office/drawing/2013/main/command">
      <pc:docMk xmlns:pc="http://schemas.microsoft.com/office/powerpoint/2013/main/command"/>
      <pc:sldMk xmlns:pc="http://schemas.microsoft.com/office/powerpoint/2013/main/command" cId="134362758" sldId="302"/>
      <ac:spMk id="5" creationId="{00000000-0000-0000-0000-000000000000}"/>
      <ac:txMk cp="16" len="11">
        <ac:context len="28" hash="2151291948"/>
      </ac:txMk>
    </ac:txMkLst>
    <p188:pos x="5010479" y="333202"/>
    <p188:txBody>
      <a:bodyPr/>
      <a:lstStyle/>
      <a:p>
        <a:r>
          <a:rPr lang="en-US"/>
          <a:t>Could we maybe add a) a photo and b) a link to the website ‘donate’ page? https://www.barnardos.org.uk/get-involved/donate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94482" y="803920"/>
            <a:ext cx="2396490" cy="1013460"/>
          </a:xfrm>
          <a:prstGeom prst="rect">
            <a:avLst/>
          </a:prstGeom>
        </p:spPr>
        <p:txBody>
          <a:bodyPr wrap="square" lIns="0" tIns="0" rIns="0" bIns="0">
            <a:spAutoFit/>
          </a:bodyPr>
          <a:lstStyle>
            <a:lvl1pPr>
              <a:defRPr sz="2400" b="1" i="0">
                <a:solidFill>
                  <a:srgbClr val="95C11F"/>
                </a:solidFill>
                <a:latin typeface="Verdana"/>
                <a:cs typeface="Verdana"/>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sz="1400" b="0" i="0">
                <a:solidFill>
                  <a:srgbClr val="57575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p:txBody>
          <a:bodyPr lIns="0" tIns="0" rIns="0" bIns="0"/>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95C11F"/>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400" b="0" i="0">
                <a:solidFill>
                  <a:srgbClr val="57575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p:txBody>
          <a:bodyPr lIns="0" tIns="0" rIns="0" bIns="0"/>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95C11F"/>
                </a:solidFill>
                <a:latin typeface="Verdana"/>
                <a:cs typeface="Verdana"/>
              </a:defRPr>
            </a:lvl1pPr>
          </a:lstStyle>
          <a:p>
            <a:endParaRPr/>
          </a:p>
        </p:txBody>
      </p:sp>
      <p:sp>
        <p:nvSpPr>
          <p:cNvPr id="3" name="Holder 3"/>
          <p:cNvSpPr>
            <a:spLocks noGrp="1"/>
          </p:cNvSpPr>
          <p:nvPr>
            <p:ph sz="half" idx="2"/>
          </p:nvPr>
        </p:nvSpPr>
        <p:spPr>
          <a:xfrm>
            <a:off x="563299" y="1248189"/>
            <a:ext cx="3232150" cy="3240404"/>
          </a:xfrm>
          <a:prstGeom prst="rect">
            <a:avLst/>
          </a:prstGeom>
        </p:spPr>
        <p:txBody>
          <a:bodyPr wrap="square" lIns="0" tIns="0" rIns="0" bIns="0">
            <a:spAutoFit/>
          </a:bodyPr>
          <a:lstStyle>
            <a:lvl1pPr>
              <a:defRPr sz="1400" b="1" i="0">
                <a:solidFill>
                  <a:srgbClr val="575756"/>
                </a:solidFill>
                <a:latin typeface="Verdana"/>
                <a:cs typeface="Verdana"/>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7" name="Holder 7"/>
          <p:cNvSpPr>
            <a:spLocks noGrp="1"/>
          </p:cNvSpPr>
          <p:nvPr>
            <p:ph type="sldNum" sz="quarter" idx="7"/>
          </p:nvPr>
        </p:nvSpPr>
        <p:spPr/>
        <p:txBody>
          <a:bodyPr lIns="0" tIns="0" rIns="0" bIns="0"/>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95C11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5" name="Holder 5"/>
          <p:cNvSpPr>
            <a:spLocks noGrp="1"/>
          </p:cNvSpPr>
          <p:nvPr>
            <p:ph type="sldNum" sz="quarter" idx="7"/>
          </p:nvPr>
        </p:nvSpPr>
        <p:spPr/>
        <p:txBody>
          <a:bodyPr lIns="0" tIns="0" rIns="0" bIns="0"/>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4" name="Holder 4"/>
          <p:cNvSpPr>
            <a:spLocks noGrp="1"/>
          </p:cNvSpPr>
          <p:nvPr>
            <p:ph type="sldNum" sz="quarter" idx="7"/>
          </p:nvPr>
        </p:nvSpPr>
        <p:spPr/>
        <p:txBody>
          <a:bodyPr lIns="0" tIns="0" rIns="0" bIns="0"/>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3299" y="347560"/>
            <a:ext cx="2882900" cy="391159"/>
          </a:xfrm>
          <a:prstGeom prst="rect">
            <a:avLst/>
          </a:prstGeom>
        </p:spPr>
        <p:txBody>
          <a:bodyPr wrap="square" lIns="0" tIns="0" rIns="0" bIns="0">
            <a:spAutoFit/>
          </a:bodyPr>
          <a:lstStyle>
            <a:lvl1pPr>
              <a:defRPr sz="2400" b="1" i="0">
                <a:solidFill>
                  <a:srgbClr val="95C11F"/>
                </a:solidFill>
                <a:latin typeface="Verdana"/>
                <a:cs typeface="Verdana"/>
              </a:defRPr>
            </a:lvl1pPr>
          </a:lstStyle>
          <a:p>
            <a:endParaRPr/>
          </a:p>
        </p:txBody>
      </p:sp>
      <p:sp>
        <p:nvSpPr>
          <p:cNvPr id="3" name="Holder 3"/>
          <p:cNvSpPr>
            <a:spLocks noGrp="1"/>
          </p:cNvSpPr>
          <p:nvPr>
            <p:ph type="body" idx="1"/>
          </p:nvPr>
        </p:nvSpPr>
        <p:spPr>
          <a:xfrm>
            <a:off x="563299" y="1262159"/>
            <a:ext cx="3658235" cy="2997835"/>
          </a:xfrm>
          <a:prstGeom prst="rect">
            <a:avLst/>
          </a:prstGeom>
        </p:spPr>
        <p:txBody>
          <a:bodyPr wrap="square" lIns="0" tIns="0" rIns="0" bIns="0">
            <a:spAutoFit/>
          </a:bodyPr>
          <a:lstStyle>
            <a:lvl1pPr>
              <a:defRPr sz="1400" b="0" i="0">
                <a:solidFill>
                  <a:srgbClr val="575756"/>
                </a:solidFill>
                <a:latin typeface="Verdana"/>
                <a:cs typeface="Verdana"/>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a:xfrm>
            <a:off x="8700516" y="4895534"/>
            <a:ext cx="206688" cy="141604"/>
          </a:xfrm>
          <a:prstGeom prst="rect">
            <a:avLst/>
          </a:prstGeom>
        </p:spPr>
        <p:txBody>
          <a:bodyPr wrap="square" lIns="0" tIns="0" rIns="0" bIns="0">
            <a:spAutoFit/>
          </a:bodyPr>
          <a:lstStyle>
            <a:lvl1pPr>
              <a:defRPr sz="750" b="0" i="0">
                <a:solidFill>
                  <a:srgbClr val="9D9D9C"/>
                </a:solidFill>
                <a:latin typeface="Verdana"/>
                <a:cs typeface="Verdana"/>
              </a:defRPr>
            </a:lvl1pPr>
          </a:lstStyle>
          <a:p>
            <a:pPr marL="94615">
              <a:lnSpc>
                <a:spcPct val="100000"/>
              </a:lnSpc>
              <a:spcBef>
                <a:spcPts val="105"/>
              </a:spcBef>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arnardos.org.uk/research/warm-welcome-blueprint-supporting-displaced-childr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rnardos.org.uk/get-involved/donate" TargetMode="External"/><Relationship Id="rId2" Type="http://schemas.microsoft.com/office/2018/10/relationships/comments" Target="../comments/modernComment_12E_802368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side.barnardos.org.uk/who-we-are/our-impact" TargetMode="External"/><Relationship Id="rId7" Type="http://schemas.openxmlformats.org/officeDocument/2006/relationships/image" Target="../media/image3.png"/><Relationship Id="rId2" Type="http://schemas.openxmlformats.org/officeDocument/2006/relationships/hyperlink" Target="https://inside.barnardos.org.uk/who-we-are/our-annual-report" TargetMode="External"/><Relationship Id="rId1" Type="http://schemas.openxmlformats.org/officeDocument/2006/relationships/slideLayout" Target="../slideLayouts/slideLayout5.xml"/><Relationship Id="rId6" Type="http://schemas.openxmlformats.org/officeDocument/2006/relationships/hyperlink" Target="http://www.barnardos.org.uk/"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side.barnardos.org.uk/who-we-are/our-annual-report" TargetMode="External"/><Relationship Id="rId2" Type="http://schemas.openxmlformats.org/officeDocument/2006/relationships/slideLayout" Target="../slideLayouts/slideLayout2.xml"/><Relationship Id="rId1" Type="http://schemas.openxmlformats.org/officeDocument/2006/relationships/video" Target="https://www.youtube.com/embed/GHQT7ZIRctg?feature=oembed"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inside.barnardos.org.uk/who-we-are/our-impac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barnardos.org.uk/research/no-crib-impact-cost-living-crisis-bed-poverty" TargetMode="External"/><Relationship Id="rId4" Type="http://schemas.openxmlformats.org/officeDocument/2006/relationships/hyperlink" Target="https://inside.barnardos.org.uk/our-cost-living-crisis-respons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95444" y="4908234"/>
            <a:ext cx="60960" cy="116205"/>
          </a:xfrm>
          <a:prstGeom prst="rect">
            <a:avLst/>
          </a:prstGeom>
        </p:spPr>
        <p:txBody>
          <a:bodyPr vert="horz" wrap="square" lIns="0" tIns="635" rIns="0" bIns="0" rtlCol="0">
            <a:spAutoFit/>
          </a:bodyPr>
          <a:lstStyle/>
          <a:p>
            <a:pPr>
              <a:lnSpc>
                <a:spcPct val="100000"/>
              </a:lnSpc>
              <a:spcBef>
                <a:spcPts val="5"/>
              </a:spcBef>
            </a:pPr>
            <a:r>
              <a:rPr sz="750">
                <a:solidFill>
                  <a:srgbClr val="9D9D9C"/>
                </a:solidFill>
                <a:latin typeface="Verdana"/>
                <a:cs typeface="Verdana"/>
              </a:rPr>
              <a:t>1</a:t>
            </a:r>
            <a:endParaRPr sz="750">
              <a:latin typeface="Verdana"/>
              <a:cs typeface="Verdana"/>
            </a:endParaRPr>
          </a:p>
        </p:txBody>
      </p:sp>
      <p:grpSp>
        <p:nvGrpSpPr>
          <p:cNvPr id="3" name="object 3"/>
          <p:cNvGrpSpPr/>
          <p:nvPr/>
        </p:nvGrpSpPr>
        <p:grpSpPr>
          <a:xfrm>
            <a:off x="7097" y="-12"/>
            <a:ext cx="9144000" cy="5148580"/>
            <a:chOff x="0" y="-12"/>
            <a:chExt cx="9144000" cy="5148580"/>
          </a:xfrm>
        </p:grpSpPr>
        <p:pic>
          <p:nvPicPr>
            <p:cNvPr id="4" name="object 4"/>
            <p:cNvPicPr/>
            <p:nvPr/>
          </p:nvPicPr>
          <p:blipFill>
            <a:blip r:embed="rId2" cstate="print"/>
            <a:stretch>
              <a:fillRect/>
            </a:stretch>
          </p:blipFill>
          <p:spPr>
            <a:xfrm>
              <a:off x="0" y="0"/>
              <a:ext cx="6111925" cy="5147995"/>
            </a:xfrm>
            <a:prstGeom prst="rect">
              <a:avLst/>
            </a:prstGeom>
          </p:spPr>
        </p:pic>
        <p:sp>
          <p:nvSpPr>
            <p:cNvPr id="5" name="object 5"/>
            <p:cNvSpPr/>
            <p:nvPr/>
          </p:nvSpPr>
          <p:spPr>
            <a:xfrm>
              <a:off x="6036754" y="-12"/>
              <a:ext cx="3107690" cy="5148580"/>
            </a:xfrm>
            <a:custGeom>
              <a:avLst/>
              <a:gdLst/>
              <a:ahLst/>
              <a:cxnLst/>
              <a:rect l="l" t="t" r="r" b="b"/>
              <a:pathLst>
                <a:path w="3107690" h="5148580">
                  <a:moveTo>
                    <a:pt x="3107245" y="0"/>
                  </a:moveTo>
                  <a:lnTo>
                    <a:pt x="0" y="0"/>
                  </a:lnTo>
                  <a:lnTo>
                    <a:pt x="0" y="5148008"/>
                  </a:lnTo>
                  <a:lnTo>
                    <a:pt x="3107245" y="5148008"/>
                  </a:lnTo>
                  <a:lnTo>
                    <a:pt x="3107245" y="0"/>
                  </a:lnTo>
                  <a:close/>
                </a:path>
              </a:pathLst>
            </a:custGeom>
            <a:solidFill>
              <a:srgbClr val="8DC63F"/>
            </a:solidFill>
          </p:spPr>
          <p:txBody>
            <a:bodyPr wrap="square" lIns="0" tIns="0" rIns="0" bIns="0" rtlCol="0"/>
            <a:lstStyle/>
            <a:p>
              <a:endParaRPr/>
            </a:p>
          </p:txBody>
        </p:sp>
      </p:grpSp>
      <p:sp>
        <p:nvSpPr>
          <p:cNvPr id="7" name="object 7"/>
          <p:cNvSpPr txBox="1">
            <a:spLocks noGrp="1"/>
          </p:cNvSpPr>
          <p:nvPr>
            <p:ph type="ctrTitle"/>
          </p:nvPr>
        </p:nvSpPr>
        <p:spPr>
          <a:xfrm>
            <a:off x="6238671" y="463395"/>
            <a:ext cx="2622616" cy="3193182"/>
          </a:xfrm>
          <a:prstGeom prst="rect">
            <a:avLst/>
          </a:prstGeom>
        </p:spPr>
        <p:txBody>
          <a:bodyPr vert="horz" wrap="square" lIns="0" tIns="68580" rIns="0" bIns="0" rtlCol="0" anchor="t">
            <a:spAutoFit/>
          </a:bodyPr>
          <a:lstStyle/>
          <a:p>
            <a:pPr algn="ctr"/>
            <a:r>
              <a:rPr lang="en-GB" spc="-10">
                <a:solidFill>
                  <a:schemeClr val="bg1"/>
                </a:solidFill>
                <a:ea typeface="Calibri"/>
                <a:cs typeface="Calibri"/>
              </a:rPr>
              <a:t>Barnardo’s Annual Report:</a:t>
            </a:r>
            <a:br>
              <a:rPr lang="en-GB" spc="-10">
                <a:ea typeface="Calibri"/>
                <a:cs typeface="Calibri"/>
              </a:rPr>
            </a:br>
            <a:br>
              <a:rPr lang="en-GB" spc="-10">
                <a:ea typeface="Calibri"/>
                <a:cs typeface="Calibri"/>
              </a:rPr>
            </a:br>
            <a:r>
              <a:rPr lang="en-GB" spc="-10">
                <a:solidFill>
                  <a:schemeClr val="bg1"/>
                </a:solidFill>
                <a:ea typeface="Calibri"/>
                <a:cs typeface="Calibri"/>
              </a:rPr>
              <a:t> explaining our impact and our finances in 2022-23</a:t>
            </a:r>
            <a:endParaRPr lang="en-US">
              <a:solidFill>
                <a:schemeClr val="bg1"/>
              </a:solidFill>
            </a:endParaRPr>
          </a:p>
          <a:p>
            <a:pPr marL="12700" marR="5080">
              <a:lnSpc>
                <a:spcPts val="3700"/>
              </a:lnSpc>
              <a:spcBef>
                <a:spcPts val="540"/>
              </a:spcBef>
            </a:pPr>
            <a:endParaRPr lang="en-GB" sz="3400" spc="-10">
              <a:solidFill>
                <a:srgbClr val="FFFFFF"/>
              </a:solidFill>
              <a:ea typeface="Verdana"/>
            </a:endParaRPr>
          </a:p>
        </p:txBody>
      </p:sp>
      <p:pic>
        <p:nvPicPr>
          <p:cNvPr id="9" name="object 9"/>
          <p:cNvPicPr/>
          <p:nvPr/>
        </p:nvPicPr>
        <p:blipFill>
          <a:blip r:embed="rId3" cstate="print"/>
          <a:stretch>
            <a:fillRect/>
          </a:stretch>
        </p:blipFill>
        <p:spPr>
          <a:xfrm>
            <a:off x="7717218" y="4325397"/>
            <a:ext cx="1139060" cy="5309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48349" y="1061124"/>
            <a:ext cx="7059856" cy="3484287"/>
          </a:xfrm>
          <a:prstGeom prst="rect">
            <a:avLst/>
          </a:prstGeom>
        </p:spPr>
        <p:txBody>
          <a:bodyPr vert="horz" wrap="square" lIns="0" tIns="12700" rIns="0" bIns="0" rtlCol="0" anchor="t">
            <a:spAutoFit/>
          </a:bodyPr>
          <a:lstStyle/>
          <a:p>
            <a:pPr marL="12700" marR="5080">
              <a:lnSpc>
                <a:spcPct val="107200"/>
              </a:lnSpc>
              <a:spcBef>
                <a:spcPts val="100"/>
              </a:spcBef>
            </a:pPr>
            <a:r>
              <a:rPr lang="en-GB" sz="1100">
                <a:solidFill>
                  <a:srgbClr val="575756"/>
                </a:solidFill>
                <a:latin typeface="Verdana"/>
              </a:rPr>
              <a:t>We supported </a:t>
            </a:r>
            <a:r>
              <a:rPr lang="en-GB" sz="1100" b="1">
                <a:solidFill>
                  <a:srgbClr val="8DC63F"/>
                </a:solidFill>
                <a:latin typeface="Verdana"/>
              </a:rPr>
              <a:t>12,000</a:t>
            </a:r>
            <a:r>
              <a:rPr lang="en-GB" sz="1100">
                <a:solidFill>
                  <a:srgbClr val="575756"/>
                </a:solidFill>
                <a:latin typeface="Verdana"/>
              </a:rPr>
              <a:t> children, young people, parents and carers who were seeking sanctuary in the UK. This included:</a:t>
            </a:r>
            <a:br>
              <a:rPr lang="en-GB" sz="1100">
                <a:latin typeface="Verdana"/>
                <a:ea typeface="Verdana"/>
              </a:rPr>
            </a:br>
            <a:endParaRPr lang="en-US" sz="1100">
              <a:solidFill>
                <a:srgbClr val="000000"/>
              </a:solidFill>
            </a:endParaRPr>
          </a:p>
          <a:p>
            <a:pPr marL="184150" marR="5080" indent="-171450">
              <a:lnSpc>
                <a:spcPct val="107200"/>
              </a:lnSpc>
              <a:spcBef>
                <a:spcPts val="100"/>
              </a:spcBef>
              <a:buFont typeface="Arial"/>
              <a:buChar char="•"/>
            </a:pPr>
            <a:r>
              <a:rPr lang="en-GB" sz="1100" b="1">
                <a:solidFill>
                  <a:srgbClr val="575756"/>
                </a:solidFill>
                <a:latin typeface="Verdana"/>
                <a:ea typeface="Verdana"/>
              </a:rPr>
              <a:t>9,730 </a:t>
            </a:r>
            <a:r>
              <a:rPr lang="en-GB" sz="1100">
                <a:solidFill>
                  <a:srgbClr val="575756"/>
                </a:solidFill>
                <a:latin typeface="Verdana"/>
                <a:ea typeface="Verdana"/>
              </a:rPr>
              <a:t>through our bespoke helpline for families arriving in the UK (available in many languages)</a:t>
            </a:r>
          </a:p>
          <a:p>
            <a:pPr marL="184150" marR="5080" indent="-171450">
              <a:lnSpc>
                <a:spcPct val="107200"/>
              </a:lnSpc>
              <a:spcBef>
                <a:spcPts val="100"/>
              </a:spcBef>
              <a:buFont typeface="Arial"/>
              <a:buChar char="•"/>
            </a:pPr>
            <a:r>
              <a:rPr lang="en-GB" sz="1100" b="1">
                <a:solidFill>
                  <a:srgbClr val="575756"/>
                </a:solidFill>
                <a:latin typeface="Verdana"/>
                <a:ea typeface="Verdana"/>
              </a:rPr>
              <a:t>1,319 </a:t>
            </a:r>
            <a:r>
              <a:rPr lang="en-GB" sz="1100">
                <a:solidFill>
                  <a:srgbClr val="575756"/>
                </a:solidFill>
                <a:latin typeface="Verdana"/>
                <a:ea typeface="Verdana"/>
              </a:rPr>
              <a:t>through our Home Office funded Counter Trafficking Service</a:t>
            </a:r>
          </a:p>
          <a:p>
            <a:pPr marL="184150" marR="5080" indent="-171450">
              <a:lnSpc>
                <a:spcPct val="107200"/>
              </a:lnSpc>
              <a:spcBef>
                <a:spcPts val="100"/>
              </a:spcBef>
              <a:buFont typeface="Arial"/>
              <a:buChar char="•"/>
            </a:pPr>
            <a:r>
              <a:rPr lang="en-GB" sz="1100" b="1">
                <a:solidFill>
                  <a:srgbClr val="575756"/>
                </a:solidFill>
                <a:latin typeface="Verdana"/>
                <a:ea typeface="Verdana"/>
              </a:rPr>
              <a:t>822</a:t>
            </a:r>
            <a:r>
              <a:rPr lang="en-GB" sz="1100">
                <a:solidFill>
                  <a:srgbClr val="575756"/>
                </a:solidFill>
                <a:latin typeface="Verdana"/>
                <a:ea typeface="Verdana"/>
              </a:rPr>
              <a:t> through our Welcome Service in Scotland</a:t>
            </a:r>
          </a:p>
          <a:p>
            <a:pPr marL="184150" marR="5080" indent="-171450">
              <a:lnSpc>
                <a:spcPct val="107200"/>
              </a:lnSpc>
              <a:spcBef>
                <a:spcPts val="100"/>
              </a:spcBef>
              <a:buFont typeface="Arial"/>
              <a:buChar char="•"/>
            </a:pPr>
            <a:r>
              <a:rPr lang="en-GB" sz="1100">
                <a:solidFill>
                  <a:srgbClr val="575756"/>
                </a:solidFill>
                <a:latin typeface="Verdana"/>
                <a:ea typeface="Verdana"/>
              </a:rPr>
              <a:t>Also supported </a:t>
            </a:r>
            <a:r>
              <a:rPr lang="en-GB" sz="1100" b="1">
                <a:solidFill>
                  <a:srgbClr val="575756"/>
                </a:solidFill>
                <a:latin typeface="Verdana"/>
                <a:ea typeface="Verdana"/>
              </a:rPr>
              <a:t>449 </a:t>
            </a:r>
            <a:r>
              <a:rPr lang="en-GB" sz="1100">
                <a:solidFill>
                  <a:srgbClr val="575756"/>
                </a:solidFill>
                <a:latin typeface="Verdana"/>
                <a:ea typeface="Verdana"/>
              </a:rPr>
              <a:t>families in Norther Ireland including </a:t>
            </a:r>
            <a:r>
              <a:rPr lang="en-GB" sz="1100" b="1">
                <a:solidFill>
                  <a:srgbClr val="575756"/>
                </a:solidFill>
                <a:latin typeface="Verdana"/>
                <a:ea typeface="Verdana"/>
              </a:rPr>
              <a:t>269</a:t>
            </a:r>
            <a:r>
              <a:rPr lang="en-GB" sz="1100">
                <a:solidFill>
                  <a:srgbClr val="575756"/>
                </a:solidFill>
                <a:latin typeface="Verdana"/>
                <a:ea typeface="Verdana"/>
              </a:rPr>
              <a:t> families from Syria, and </a:t>
            </a:r>
            <a:r>
              <a:rPr lang="en-GB" sz="1100" b="1">
                <a:solidFill>
                  <a:srgbClr val="575756"/>
                </a:solidFill>
                <a:latin typeface="Verdana"/>
                <a:ea typeface="Verdana"/>
              </a:rPr>
              <a:t>10</a:t>
            </a:r>
            <a:r>
              <a:rPr lang="en-GB" sz="1100">
                <a:solidFill>
                  <a:srgbClr val="575756"/>
                </a:solidFill>
                <a:latin typeface="Verdana"/>
                <a:ea typeface="Verdana"/>
              </a:rPr>
              <a:t> from Afghanistan through our Northern Ireland Refugee Support Service.</a:t>
            </a:r>
          </a:p>
          <a:p>
            <a:pPr marL="184150" marR="5080" indent="-171450">
              <a:lnSpc>
                <a:spcPct val="107200"/>
              </a:lnSpc>
              <a:spcBef>
                <a:spcPts val="100"/>
              </a:spcBef>
              <a:buFont typeface="Arial"/>
              <a:buChar char="•"/>
            </a:pPr>
            <a:endParaRPr lang="en-GB" sz="1100">
              <a:solidFill>
                <a:srgbClr val="575756"/>
              </a:solidFill>
              <a:latin typeface="Verdana"/>
              <a:ea typeface="Verdana"/>
            </a:endParaRPr>
          </a:p>
          <a:p>
            <a:pPr marL="12700" marR="5080">
              <a:lnSpc>
                <a:spcPct val="107200"/>
              </a:lnSpc>
              <a:spcBef>
                <a:spcPts val="100"/>
              </a:spcBef>
            </a:pPr>
            <a:r>
              <a:rPr lang="en-GB" sz="1100">
                <a:solidFill>
                  <a:srgbClr val="575756"/>
                </a:solidFill>
                <a:latin typeface="Verdana"/>
                <a:ea typeface="Verdana"/>
              </a:rPr>
              <a:t>These services provide vital support, including help to access basics like food and healthcare; therapeutic mental health support and longer-term assistance with housing, education and employment, so that families can settle in the UK.</a:t>
            </a:r>
          </a:p>
          <a:p>
            <a:pPr marL="12700" marR="5080">
              <a:lnSpc>
                <a:spcPct val="107200"/>
              </a:lnSpc>
              <a:spcBef>
                <a:spcPts val="100"/>
              </a:spcBef>
            </a:pPr>
            <a:endParaRPr lang="en-GB" sz="1100">
              <a:solidFill>
                <a:srgbClr val="575756"/>
              </a:solidFill>
              <a:latin typeface="Verdana"/>
              <a:ea typeface="Verdana"/>
            </a:endParaRPr>
          </a:p>
          <a:p>
            <a:pPr marL="12700" marR="5080">
              <a:lnSpc>
                <a:spcPct val="107200"/>
              </a:lnSpc>
              <a:spcBef>
                <a:spcPts val="100"/>
              </a:spcBef>
            </a:pPr>
            <a:r>
              <a:rPr lang="en-GB" sz="1400" b="1">
                <a:solidFill>
                  <a:srgbClr val="575756"/>
                </a:solidFill>
                <a:latin typeface="Verdana"/>
                <a:ea typeface="Verdana"/>
              </a:rPr>
              <a:t>A key milestone: Our Warm Welcome report</a:t>
            </a:r>
          </a:p>
          <a:p>
            <a:pPr marL="12700" marR="5080">
              <a:lnSpc>
                <a:spcPct val="107200"/>
              </a:lnSpc>
              <a:spcBef>
                <a:spcPts val="100"/>
              </a:spcBef>
            </a:pPr>
            <a:endParaRPr lang="en-GB" sz="1400" b="1">
              <a:solidFill>
                <a:srgbClr val="575756"/>
              </a:solidFill>
              <a:latin typeface="Verdana"/>
              <a:ea typeface="Verdana"/>
            </a:endParaRPr>
          </a:p>
          <a:p>
            <a:pPr marL="12700" marR="5080">
              <a:lnSpc>
                <a:spcPct val="107200"/>
              </a:lnSpc>
              <a:spcBef>
                <a:spcPts val="100"/>
              </a:spcBef>
            </a:pPr>
            <a:r>
              <a:rPr lang="en-GB" sz="1100">
                <a:solidFill>
                  <a:srgbClr val="575756"/>
                </a:solidFill>
                <a:latin typeface="Verdana"/>
                <a:ea typeface="Verdana"/>
              </a:rPr>
              <a:t>During Refugee Week in June 2023, we released </a:t>
            </a:r>
            <a:r>
              <a:rPr lang="en-GB" sz="1100">
                <a:solidFill>
                  <a:srgbClr val="8DC63F"/>
                </a:solidFill>
                <a:latin typeface="Verdana"/>
                <a:ea typeface="Verdana"/>
                <a:hlinkClick r:id="rId2">
                  <a:extLst>
                    <a:ext uri="{A12FA001-AC4F-418D-AE19-62706E023703}">
                      <ahyp:hlinkClr xmlns:ahyp="http://schemas.microsoft.com/office/drawing/2018/hyperlinkcolor" val="tx"/>
                    </a:ext>
                  </a:extLst>
                </a:hlinkClick>
              </a:rPr>
              <a:t>our Warm Welcome report</a:t>
            </a:r>
            <a:r>
              <a:rPr lang="en-GB" sz="1100">
                <a:solidFill>
                  <a:srgbClr val="8DC63F"/>
                </a:solidFill>
                <a:latin typeface="Verdana"/>
                <a:ea typeface="Verdana"/>
              </a:rPr>
              <a:t> </a:t>
            </a:r>
            <a:r>
              <a:rPr lang="en-GB" sz="1100">
                <a:solidFill>
                  <a:srgbClr val="575756"/>
                </a:solidFill>
                <a:latin typeface="Verdana"/>
                <a:ea typeface="Verdana"/>
              </a:rPr>
              <a:t>outlining a blueprint for supporting displaced children seeking protection in the UK at an event in Parliament alongside children with lived experience.</a:t>
            </a:r>
          </a:p>
        </p:txBody>
      </p:sp>
      <p:sp>
        <p:nvSpPr>
          <p:cNvPr id="5" name="object 5"/>
          <p:cNvSpPr txBox="1">
            <a:spLocks noGrp="1"/>
          </p:cNvSpPr>
          <p:nvPr>
            <p:ph type="title"/>
          </p:nvPr>
        </p:nvSpPr>
        <p:spPr>
          <a:xfrm>
            <a:off x="548349" y="106060"/>
            <a:ext cx="8047301" cy="628377"/>
          </a:xfrm>
          <a:prstGeom prst="rect">
            <a:avLst/>
          </a:prstGeom>
        </p:spPr>
        <p:txBody>
          <a:bodyPr vert="horz" wrap="square" lIns="0" tIns="12700" rIns="0" bIns="0" rtlCol="0" anchor="t">
            <a:spAutoFit/>
          </a:bodyPr>
          <a:lstStyle/>
          <a:p>
            <a:pPr marL="12700">
              <a:spcBef>
                <a:spcPts val="100"/>
              </a:spcBef>
            </a:pPr>
            <a:r>
              <a:rPr lang="en-GB">
                <a:solidFill>
                  <a:srgbClr val="FFFFFF"/>
                </a:solidFill>
                <a:ea typeface="Verdana"/>
              </a:rPr>
              <a:t>Supporting displaced children and families</a:t>
            </a:r>
            <a:br>
              <a:rPr lang="en-GB">
                <a:solidFill>
                  <a:srgbClr val="FFFFFF"/>
                </a:solidFill>
                <a:ea typeface="Verdana"/>
              </a:rPr>
            </a:br>
            <a:r>
              <a:rPr lang="en-GB" sz="1600">
                <a:solidFill>
                  <a:srgbClr val="FFFFFF"/>
                </a:solidFill>
                <a:ea typeface="Verdana"/>
              </a:rPr>
              <a:t>How we've helped those seeking sanctuary in the UK</a:t>
            </a:r>
            <a:endParaRPr lang="en-US"/>
          </a:p>
        </p:txBody>
      </p:sp>
      <p:pic>
        <p:nvPicPr>
          <p:cNvPr id="24" name="object 24"/>
          <p:cNvPicPr/>
          <p:nvPr/>
        </p:nvPicPr>
        <p:blipFill>
          <a:blip r:embed="rId3"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10</a:t>
            </a:fld>
            <a:endParaRPr spc="-25"/>
          </a:p>
        </p:txBody>
      </p:sp>
    </p:spTree>
    <p:extLst>
      <p:ext uri="{BB962C8B-B14F-4D97-AF65-F5344CB8AC3E}">
        <p14:creationId xmlns:p14="http://schemas.microsoft.com/office/powerpoint/2010/main" val="215206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164705" cy="5148580"/>
          </a:xfrm>
          <a:custGeom>
            <a:avLst/>
            <a:gdLst/>
            <a:ahLst/>
            <a:cxnLst/>
            <a:rect l="l" t="t" r="r" b="b"/>
            <a:pathLst>
              <a:path w="7164704" h="5148580">
                <a:moveTo>
                  <a:pt x="6924743" y="0"/>
                </a:moveTo>
                <a:lnTo>
                  <a:pt x="0" y="0"/>
                </a:lnTo>
                <a:lnTo>
                  <a:pt x="0" y="5147995"/>
                </a:lnTo>
                <a:lnTo>
                  <a:pt x="6480807" y="5147995"/>
                </a:lnTo>
                <a:lnTo>
                  <a:pt x="6489714" y="5129298"/>
                </a:lnTo>
                <a:lnTo>
                  <a:pt x="6509972" y="5085918"/>
                </a:lnTo>
                <a:lnTo>
                  <a:pt x="6529956" y="5042255"/>
                </a:lnTo>
                <a:lnTo>
                  <a:pt x="6549664" y="4998313"/>
                </a:lnTo>
                <a:lnTo>
                  <a:pt x="6569096" y="4954093"/>
                </a:lnTo>
                <a:lnTo>
                  <a:pt x="6588249" y="4909599"/>
                </a:lnTo>
                <a:lnTo>
                  <a:pt x="6607122" y="4864833"/>
                </a:lnTo>
                <a:lnTo>
                  <a:pt x="6625712" y="4819797"/>
                </a:lnTo>
                <a:lnTo>
                  <a:pt x="6644019" y="4774495"/>
                </a:lnTo>
                <a:lnTo>
                  <a:pt x="6662041" y="4728928"/>
                </a:lnTo>
                <a:lnTo>
                  <a:pt x="6679775" y="4683100"/>
                </a:lnTo>
                <a:lnTo>
                  <a:pt x="6697220" y="4637012"/>
                </a:lnTo>
                <a:lnTo>
                  <a:pt x="6714375" y="4590668"/>
                </a:lnTo>
                <a:lnTo>
                  <a:pt x="6731238" y="4544070"/>
                </a:lnTo>
                <a:lnTo>
                  <a:pt x="6747807" y="4497221"/>
                </a:lnTo>
                <a:lnTo>
                  <a:pt x="6764080" y="4450123"/>
                </a:lnTo>
                <a:lnTo>
                  <a:pt x="6780056" y="4402779"/>
                </a:lnTo>
                <a:lnTo>
                  <a:pt x="6795733" y="4355191"/>
                </a:lnTo>
                <a:lnTo>
                  <a:pt x="6811110" y="4307362"/>
                </a:lnTo>
                <a:lnTo>
                  <a:pt x="6826184" y="4259295"/>
                </a:lnTo>
                <a:lnTo>
                  <a:pt x="6840954" y="4210992"/>
                </a:lnTo>
                <a:lnTo>
                  <a:pt x="6855418" y="4162456"/>
                </a:lnTo>
                <a:lnTo>
                  <a:pt x="6869576" y="4113689"/>
                </a:lnTo>
                <a:lnTo>
                  <a:pt x="6883424" y="4064694"/>
                </a:lnTo>
                <a:lnTo>
                  <a:pt x="6896961" y="4015473"/>
                </a:lnTo>
                <a:lnTo>
                  <a:pt x="6910186" y="3966030"/>
                </a:lnTo>
                <a:lnTo>
                  <a:pt x="6923096" y="3916367"/>
                </a:lnTo>
                <a:lnTo>
                  <a:pt x="6935691" y="3866485"/>
                </a:lnTo>
                <a:lnTo>
                  <a:pt x="6947969" y="3816389"/>
                </a:lnTo>
                <a:lnTo>
                  <a:pt x="6959927" y="3766080"/>
                </a:lnTo>
                <a:lnTo>
                  <a:pt x="6971564" y="3715561"/>
                </a:lnTo>
                <a:lnTo>
                  <a:pt x="6982879" y="3664835"/>
                </a:lnTo>
                <a:lnTo>
                  <a:pt x="6993869" y="3613904"/>
                </a:lnTo>
                <a:lnTo>
                  <a:pt x="7004534" y="3562770"/>
                </a:lnTo>
                <a:lnTo>
                  <a:pt x="7014871" y="3511437"/>
                </a:lnTo>
                <a:lnTo>
                  <a:pt x="7024879" y="3459907"/>
                </a:lnTo>
                <a:lnTo>
                  <a:pt x="7034555" y="3408183"/>
                </a:lnTo>
                <a:lnTo>
                  <a:pt x="7043899" y="3356267"/>
                </a:lnTo>
                <a:lnTo>
                  <a:pt x="7052909" y="3304161"/>
                </a:lnTo>
                <a:lnTo>
                  <a:pt x="7061582" y="3251869"/>
                </a:lnTo>
                <a:lnTo>
                  <a:pt x="7069918" y="3199393"/>
                </a:lnTo>
                <a:lnTo>
                  <a:pt x="7077914" y="3146735"/>
                </a:lnTo>
                <a:lnTo>
                  <a:pt x="7085570" y="3093898"/>
                </a:lnTo>
                <a:lnTo>
                  <a:pt x="7092882" y="3040885"/>
                </a:lnTo>
                <a:lnTo>
                  <a:pt x="7099850" y="2987699"/>
                </a:lnTo>
                <a:lnTo>
                  <a:pt x="7106472" y="2934341"/>
                </a:lnTo>
                <a:lnTo>
                  <a:pt x="7112745" y="2880814"/>
                </a:lnTo>
                <a:lnTo>
                  <a:pt x="7118670" y="2827121"/>
                </a:lnTo>
                <a:lnTo>
                  <a:pt x="7124243" y="2773266"/>
                </a:lnTo>
                <a:lnTo>
                  <a:pt x="7129463" y="2719249"/>
                </a:lnTo>
                <a:lnTo>
                  <a:pt x="7134328" y="2665074"/>
                </a:lnTo>
                <a:lnTo>
                  <a:pt x="7138838" y="2610743"/>
                </a:lnTo>
                <a:lnTo>
                  <a:pt x="7142989" y="2556259"/>
                </a:lnTo>
                <a:lnTo>
                  <a:pt x="7146780" y="2501625"/>
                </a:lnTo>
                <a:lnTo>
                  <a:pt x="7150210" y="2446843"/>
                </a:lnTo>
                <a:lnTo>
                  <a:pt x="7153277" y="2391916"/>
                </a:lnTo>
                <a:lnTo>
                  <a:pt x="7155980" y="2336846"/>
                </a:lnTo>
                <a:lnTo>
                  <a:pt x="7158316" y="2281636"/>
                </a:lnTo>
                <a:lnTo>
                  <a:pt x="7160284" y="2226288"/>
                </a:lnTo>
                <a:lnTo>
                  <a:pt x="7161881" y="2170805"/>
                </a:lnTo>
                <a:lnTo>
                  <a:pt x="7163108" y="2115190"/>
                </a:lnTo>
                <a:lnTo>
                  <a:pt x="7163961" y="2059445"/>
                </a:lnTo>
                <a:lnTo>
                  <a:pt x="7164440" y="2003573"/>
                </a:lnTo>
                <a:lnTo>
                  <a:pt x="7164542" y="1947576"/>
                </a:lnTo>
                <a:lnTo>
                  <a:pt x="7164265" y="1891458"/>
                </a:lnTo>
                <a:lnTo>
                  <a:pt x="7163609" y="1835219"/>
                </a:lnTo>
                <a:lnTo>
                  <a:pt x="7162571" y="1778864"/>
                </a:lnTo>
                <a:lnTo>
                  <a:pt x="7161150" y="1722395"/>
                </a:lnTo>
                <a:lnTo>
                  <a:pt x="7159318" y="1665336"/>
                </a:lnTo>
                <a:lnTo>
                  <a:pt x="7157102" y="1608430"/>
                </a:lnTo>
                <a:lnTo>
                  <a:pt x="7154502" y="1551678"/>
                </a:lnTo>
                <a:lnTo>
                  <a:pt x="7151520" y="1495084"/>
                </a:lnTo>
                <a:lnTo>
                  <a:pt x="7148159" y="1438649"/>
                </a:lnTo>
                <a:lnTo>
                  <a:pt x="7144420" y="1382377"/>
                </a:lnTo>
                <a:lnTo>
                  <a:pt x="7140305" y="1326269"/>
                </a:lnTo>
                <a:lnTo>
                  <a:pt x="7135816" y="1270329"/>
                </a:lnTo>
                <a:lnTo>
                  <a:pt x="7130955" y="1214559"/>
                </a:lnTo>
                <a:lnTo>
                  <a:pt x="7125724" y="1158962"/>
                </a:lnTo>
                <a:lnTo>
                  <a:pt x="7120125" y="1103539"/>
                </a:lnTo>
                <a:lnTo>
                  <a:pt x="7114160" y="1048293"/>
                </a:lnTo>
                <a:lnTo>
                  <a:pt x="7107830" y="993228"/>
                </a:lnTo>
                <a:lnTo>
                  <a:pt x="7101137" y="938345"/>
                </a:lnTo>
                <a:lnTo>
                  <a:pt x="7094084" y="883647"/>
                </a:lnTo>
                <a:lnTo>
                  <a:pt x="7086672" y="829137"/>
                </a:lnTo>
                <a:lnTo>
                  <a:pt x="7078904" y="774817"/>
                </a:lnTo>
                <a:lnTo>
                  <a:pt x="7070780" y="720689"/>
                </a:lnTo>
                <a:lnTo>
                  <a:pt x="7062303" y="666756"/>
                </a:lnTo>
                <a:lnTo>
                  <a:pt x="7053476" y="613021"/>
                </a:lnTo>
                <a:lnTo>
                  <a:pt x="7044298" y="559486"/>
                </a:lnTo>
                <a:lnTo>
                  <a:pt x="7034774" y="506154"/>
                </a:lnTo>
                <a:lnTo>
                  <a:pt x="7024904" y="453026"/>
                </a:lnTo>
                <a:lnTo>
                  <a:pt x="7014691" y="400107"/>
                </a:lnTo>
                <a:lnTo>
                  <a:pt x="7004136" y="347397"/>
                </a:lnTo>
                <a:lnTo>
                  <a:pt x="6993241" y="294901"/>
                </a:lnTo>
                <a:lnTo>
                  <a:pt x="6982008" y="242619"/>
                </a:lnTo>
                <a:lnTo>
                  <a:pt x="6970440" y="190555"/>
                </a:lnTo>
                <a:lnTo>
                  <a:pt x="6958537" y="138712"/>
                </a:lnTo>
                <a:lnTo>
                  <a:pt x="6946302" y="87091"/>
                </a:lnTo>
                <a:lnTo>
                  <a:pt x="6933737" y="35695"/>
                </a:lnTo>
                <a:lnTo>
                  <a:pt x="6924743" y="0"/>
                </a:lnTo>
                <a:close/>
              </a:path>
            </a:pathLst>
          </a:custGeom>
          <a:solidFill>
            <a:srgbClr val="781D7E"/>
          </a:solidFill>
        </p:spPr>
        <p:txBody>
          <a:bodyPr wrap="square" lIns="0" tIns="0" rIns="0" bIns="0" rtlCol="0"/>
          <a:lstStyle/>
          <a:p>
            <a:endParaRPr/>
          </a:p>
        </p:txBody>
      </p:sp>
      <p:pic>
        <p:nvPicPr>
          <p:cNvPr id="3" name="object 3"/>
          <p:cNvPicPr/>
          <p:nvPr/>
        </p:nvPicPr>
        <p:blipFill>
          <a:blip r:embed="rId2" cstate="print"/>
          <a:stretch>
            <a:fillRect/>
          </a:stretch>
        </p:blipFill>
        <p:spPr>
          <a:xfrm>
            <a:off x="7717294" y="4325531"/>
            <a:ext cx="1138985" cy="530860"/>
          </a:xfrm>
          <a:prstGeom prst="rect">
            <a:avLst/>
          </a:prstGeom>
        </p:spPr>
      </p:pic>
      <p:sp>
        <p:nvSpPr>
          <p:cNvPr id="4" name="object 4"/>
          <p:cNvSpPr txBox="1"/>
          <p:nvPr/>
        </p:nvSpPr>
        <p:spPr>
          <a:xfrm>
            <a:off x="563299" y="2177516"/>
            <a:ext cx="4589145" cy="330200"/>
          </a:xfrm>
          <a:prstGeom prst="rect">
            <a:avLst/>
          </a:prstGeom>
        </p:spPr>
        <p:txBody>
          <a:bodyPr vert="horz" wrap="square" lIns="0" tIns="12700" rIns="0" bIns="0" rtlCol="0">
            <a:spAutoFit/>
          </a:bodyPr>
          <a:lstStyle/>
          <a:p>
            <a:pPr marL="12700">
              <a:lnSpc>
                <a:spcPct val="100000"/>
              </a:lnSpc>
              <a:spcBef>
                <a:spcPts val="100"/>
              </a:spcBef>
            </a:pPr>
            <a:endParaRPr sz="2000">
              <a:latin typeface="Verdana"/>
              <a:cs typeface="Verdana"/>
            </a:endParaRPr>
          </a:p>
        </p:txBody>
      </p:sp>
      <p:sp>
        <p:nvSpPr>
          <p:cNvPr id="6" name="object 6"/>
          <p:cNvSpPr txBox="1"/>
          <p:nvPr/>
        </p:nvSpPr>
        <p:spPr>
          <a:xfrm>
            <a:off x="563299" y="4714045"/>
            <a:ext cx="1497330" cy="182742"/>
          </a:xfrm>
          <a:prstGeom prst="rect">
            <a:avLst/>
          </a:prstGeom>
        </p:spPr>
        <p:txBody>
          <a:bodyPr vert="horz" wrap="square" lIns="0" tIns="13335" rIns="0" bIns="0" rtlCol="0">
            <a:spAutoFit/>
          </a:bodyPr>
          <a:lstStyle/>
          <a:p>
            <a:pPr marL="12700">
              <a:lnSpc>
                <a:spcPct val="100000"/>
              </a:lnSpc>
              <a:spcBef>
                <a:spcPts val="105"/>
              </a:spcBef>
            </a:pPr>
            <a:r>
              <a:rPr lang="en-GB" sz="1100" b="1">
                <a:solidFill>
                  <a:srgbClr val="FFFFFF"/>
                </a:solidFill>
                <a:latin typeface="Verdana"/>
                <a:cs typeface="Verdana"/>
              </a:rPr>
              <a:t>2022-23</a:t>
            </a:r>
            <a:endParaRPr sz="1100">
              <a:latin typeface="Verdana"/>
              <a:cs typeface="Verdana"/>
            </a:endParaRPr>
          </a:p>
        </p:txBody>
      </p:sp>
      <p:sp>
        <p:nvSpPr>
          <p:cNvPr id="7" name="object 7"/>
          <p:cNvSpPr txBox="1">
            <a:spLocks noGrp="1"/>
          </p:cNvSpPr>
          <p:nvPr>
            <p:ph type="sldNum" sz="quarter" idx="7"/>
          </p:nvPr>
        </p:nvSpPr>
        <p:spPr>
          <a:prstGeom prst="rect">
            <a:avLst/>
          </a:prstGeom>
        </p:spPr>
        <p:txBody>
          <a:bodyPr vert="horz" wrap="square" lIns="0" tIns="13335" rIns="0" bIns="0" rtlCol="0">
            <a:spAutoFit/>
          </a:bodyPr>
          <a:lstStyle/>
          <a:p>
            <a:pPr marL="94615">
              <a:lnSpc>
                <a:spcPct val="100000"/>
              </a:lnSpc>
              <a:spcBef>
                <a:spcPts val="105"/>
              </a:spcBef>
            </a:pPr>
            <a:fld id="{81D60167-4931-47E6-BA6A-407CBD079E47}" type="slidenum">
              <a:rPr dirty="0"/>
              <a:t>11</a:t>
            </a:fld>
            <a:endParaRPr/>
          </a:p>
        </p:txBody>
      </p:sp>
      <p:sp>
        <p:nvSpPr>
          <p:cNvPr id="5" name="object 5"/>
          <p:cNvSpPr txBox="1"/>
          <p:nvPr/>
        </p:nvSpPr>
        <p:spPr>
          <a:xfrm>
            <a:off x="563299" y="443736"/>
            <a:ext cx="5075423" cy="1295226"/>
          </a:xfrm>
          <a:prstGeom prst="rect">
            <a:avLst/>
          </a:prstGeom>
        </p:spPr>
        <p:txBody>
          <a:bodyPr vert="horz" wrap="square" lIns="0" tIns="63500" rIns="0" bIns="0" rtlCol="0" anchor="t">
            <a:spAutoFit/>
          </a:bodyPr>
          <a:lstStyle/>
          <a:p>
            <a:pPr marL="12700">
              <a:spcBef>
                <a:spcPts val="220"/>
              </a:spcBef>
              <a:tabLst>
                <a:tab pos="469265" algn="l"/>
              </a:tabLst>
            </a:pPr>
            <a:r>
              <a:rPr lang="en-US" sz="4000" b="1" spc="-25">
                <a:solidFill>
                  <a:schemeClr val="bg1"/>
                </a:solidFill>
                <a:latin typeface="Verdana"/>
                <a:cs typeface="Verdana"/>
              </a:rPr>
              <a:t>How our </a:t>
            </a:r>
            <a:br>
              <a:rPr lang="en-US" sz="4000" b="1" spc="-25">
                <a:solidFill>
                  <a:schemeClr val="bg1"/>
                </a:solidFill>
                <a:latin typeface="Verdana"/>
                <a:cs typeface="Verdana"/>
              </a:rPr>
            </a:br>
            <a:r>
              <a:rPr lang="en-US" sz="4000" b="1" spc="-25">
                <a:solidFill>
                  <a:schemeClr val="bg1"/>
                </a:solidFill>
                <a:latin typeface="Verdana"/>
                <a:cs typeface="Verdana"/>
              </a:rPr>
              <a:t>finances look</a:t>
            </a:r>
          </a:p>
        </p:txBody>
      </p:sp>
    </p:spTree>
    <p:extLst>
      <p:ext uri="{BB962C8B-B14F-4D97-AF65-F5344CB8AC3E}">
        <p14:creationId xmlns:p14="http://schemas.microsoft.com/office/powerpoint/2010/main" val="84025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781D7E"/>
          </a:solidFill>
        </p:spPr>
        <p:txBody>
          <a:bodyPr wrap="square" lIns="0" tIns="0" rIns="0" bIns="0" rtlCol="0"/>
          <a:lstStyle/>
          <a:p>
            <a:endParaRPr/>
          </a:p>
        </p:txBody>
      </p:sp>
      <p:sp>
        <p:nvSpPr>
          <p:cNvPr id="3" name="object 3"/>
          <p:cNvSpPr txBox="1"/>
          <p:nvPr/>
        </p:nvSpPr>
        <p:spPr>
          <a:xfrm>
            <a:off x="4034118" y="1201054"/>
            <a:ext cx="4557050" cy="2234586"/>
          </a:xfrm>
          <a:prstGeom prst="rect">
            <a:avLst/>
          </a:prstGeom>
        </p:spPr>
        <p:txBody>
          <a:bodyPr vert="horz" wrap="square" lIns="0" tIns="12700" rIns="0" bIns="0" rtlCol="0">
            <a:spAutoFit/>
          </a:bodyPr>
          <a:lstStyle/>
          <a:p>
            <a:pPr marL="12700" marR="5080">
              <a:lnSpc>
                <a:spcPct val="107200"/>
              </a:lnSpc>
              <a:spcBef>
                <a:spcPts val="100"/>
              </a:spcBef>
            </a:pPr>
            <a:r>
              <a:rPr lang="en-GB" sz="1100">
                <a:solidFill>
                  <a:srgbClr val="575756"/>
                </a:solidFill>
                <a:latin typeface="Verdana"/>
                <a:cs typeface="Verdana"/>
              </a:rPr>
              <a:t>Our total income for 2022-23 was </a:t>
            </a:r>
            <a:r>
              <a:rPr lang="en-GB" sz="1100" b="1">
                <a:solidFill>
                  <a:srgbClr val="575756"/>
                </a:solidFill>
                <a:latin typeface="Verdana"/>
                <a:cs typeface="Verdana"/>
              </a:rPr>
              <a:t>£315.3 million</a:t>
            </a:r>
            <a:r>
              <a:rPr lang="en-GB" sz="1100">
                <a:solidFill>
                  <a:srgbClr val="575756"/>
                </a:solidFill>
                <a:latin typeface="Verdana"/>
                <a:cs typeface="Verdana"/>
              </a:rPr>
              <a:t>.</a:t>
            </a:r>
          </a:p>
          <a:p>
            <a:pPr marL="12700" marR="5080">
              <a:lnSpc>
                <a:spcPct val="107200"/>
              </a:lnSpc>
              <a:spcBef>
                <a:spcPts val="100"/>
              </a:spcBef>
            </a:pPr>
            <a:endParaRPr lang="en-GB" sz="1100">
              <a:solidFill>
                <a:srgbClr val="575756"/>
              </a:solidFill>
              <a:latin typeface="Verdana"/>
              <a:cs typeface="Verdana"/>
            </a:endParaRPr>
          </a:p>
          <a:p>
            <a:pPr marL="12700" marR="5080">
              <a:lnSpc>
                <a:spcPct val="107200"/>
              </a:lnSpc>
              <a:spcBef>
                <a:spcPts val="100"/>
              </a:spcBef>
            </a:pPr>
            <a:r>
              <a:rPr lang="en-GB" sz="1100">
                <a:solidFill>
                  <a:srgbClr val="575756"/>
                </a:solidFill>
                <a:latin typeface="Verdana"/>
                <a:cs typeface="Verdana"/>
              </a:rPr>
              <a:t>£184.5 million of this came from fees and grants we receive from our partners for our commissioned charitable activities. We work with partners in national and local government and the NHS to deliver vital support for children. </a:t>
            </a:r>
          </a:p>
          <a:p>
            <a:pPr marL="12700" marR="5080">
              <a:lnSpc>
                <a:spcPct val="107200"/>
              </a:lnSpc>
              <a:spcBef>
                <a:spcPts val="100"/>
              </a:spcBef>
            </a:pPr>
            <a:endParaRPr lang="en-GB" sz="1100">
              <a:solidFill>
                <a:srgbClr val="575756"/>
              </a:solidFill>
              <a:latin typeface="Verdana"/>
              <a:cs typeface="Verdana"/>
            </a:endParaRPr>
          </a:p>
          <a:p>
            <a:pPr marL="12700" marR="5080">
              <a:lnSpc>
                <a:spcPct val="107200"/>
              </a:lnSpc>
              <a:spcBef>
                <a:spcPts val="100"/>
              </a:spcBef>
            </a:pPr>
            <a:r>
              <a:rPr lang="en-GB" sz="1100">
                <a:solidFill>
                  <a:srgbClr val="575756"/>
                </a:solidFill>
                <a:latin typeface="Verdana"/>
                <a:cs typeface="Verdana"/>
              </a:rPr>
              <a:t>The rest of our income comes from the generous donations and money raised by the public, money made from our local stores and online shop and money from investments, property development and other sources.</a:t>
            </a:r>
          </a:p>
          <a:p>
            <a:pPr marL="12700" marR="5080">
              <a:lnSpc>
                <a:spcPct val="107200"/>
              </a:lnSpc>
              <a:spcBef>
                <a:spcPts val="100"/>
              </a:spcBef>
            </a:pPr>
            <a:endParaRPr sz="1100">
              <a:latin typeface="Verdana"/>
              <a:cs typeface="Verdana"/>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nchor="t">
            <a:spAutoFit/>
          </a:bodyPr>
          <a:lstStyle/>
          <a:p>
            <a:pPr marL="12700">
              <a:spcBef>
                <a:spcPts val="100"/>
              </a:spcBef>
            </a:pPr>
            <a:r>
              <a:rPr lang="en-GB">
                <a:solidFill>
                  <a:srgbClr val="FFFFFF"/>
                </a:solidFill>
              </a:rPr>
              <a:t>Our income and where it comes from</a:t>
            </a:r>
            <a:endParaRPr spc="-10">
              <a:solidFill>
                <a:srgbClr val="FFFFFF"/>
              </a:solidFill>
            </a:endParaRPr>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12</a:t>
            </a:fld>
            <a:endParaRPr spc="-25"/>
          </a:p>
        </p:txBody>
      </p:sp>
      <p:pic>
        <p:nvPicPr>
          <p:cNvPr id="6" name="Picture 5">
            <a:extLst>
              <a:ext uri="{FF2B5EF4-FFF2-40B4-BE49-F238E27FC236}">
                <a16:creationId xmlns:a16="http://schemas.microsoft.com/office/drawing/2014/main" id="{C5EF96C0-A7DE-5A4F-8B3B-DAB9BE1ABD4A}"/>
              </a:ext>
            </a:extLst>
          </p:cNvPr>
          <p:cNvPicPr>
            <a:picLocks noChangeAspect="1"/>
          </p:cNvPicPr>
          <p:nvPr/>
        </p:nvPicPr>
        <p:blipFill rotWithShape="1">
          <a:blip r:embed="rId3"/>
          <a:srcRect b="47116"/>
          <a:stretch/>
        </p:blipFill>
        <p:spPr>
          <a:xfrm>
            <a:off x="552832" y="1101401"/>
            <a:ext cx="3080740" cy="2164963"/>
          </a:xfrm>
          <a:prstGeom prst="rect">
            <a:avLst/>
          </a:prstGeom>
        </p:spPr>
      </p:pic>
      <p:sp>
        <p:nvSpPr>
          <p:cNvPr id="9" name="object 3">
            <a:extLst>
              <a:ext uri="{FF2B5EF4-FFF2-40B4-BE49-F238E27FC236}">
                <a16:creationId xmlns:a16="http://schemas.microsoft.com/office/drawing/2014/main" id="{6075036B-359D-7BB1-206A-2BFDCFB31FA1}"/>
              </a:ext>
            </a:extLst>
          </p:cNvPr>
          <p:cNvSpPr txBox="1"/>
          <p:nvPr/>
        </p:nvSpPr>
        <p:spPr>
          <a:xfrm>
            <a:off x="571500" y="4409665"/>
            <a:ext cx="2057400" cy="359073"/>
          </a:xfrm>
          <a:prstGeom prst="rect">
            <a:avLst/>
          </a:prstGeom>
        </p:spPr>
        <p:txBody>
          <a:bodyPr vert="horz" wrap="square" lIns="0" tIns="12700" rIns="0" bIns="0" rtlCol="0">
            <a:spAutoFit/>
          </a:bodyPr>
          <a:lstStyle/>
          <a:p>
            <a:pPr marL="12700" marR="5080" algn="ctr">
              <a:lnSpc>
                <a:spcPct val="107200"/>
              </a:lnSpc>
              <a:spcBef>
                <a:spcPts val="100"/>
              </a:spcBef>
            </a:pPr>
            <a:r>
              <a:rPr lang="en-GB" sz="1100">
                <a:solidFill>
                  <a:srgbClr val="575756"/>
                </a:solidFill>
                <a:latin typeface="Verdana"/>
                <a:cs typeface="Verdana"/>
              </a:rPr>
              <a:t>of our income comes directly from our supporters </a:t>
            </a:r>
            <a:endParaRPr sz="1100">
              <a:latin typeface="Verdana"/>
              <a:cs typeface="Verdana"/>
            </a:endParaRPr>
          </a:p>
        </p:txBody>
      </p:sp>
      <p:sp>
        <p:nvSpPr>
          <p:cNvPr id="11" name="object 3">
            <a:extLst>
              <a:ext uri="{FF2B5EF4-FFF2-40B4-BE49-F238E27FC236}">
                <a16:creationId xmlns:a16="http://schemas.microsoft.com/office/drawing/2014/main" id="{D621B3C9-D5BF-BDBE-4B77-C245ED771EA4}"/>
              </a:ext>
            </a:extLst>
          </p:cNvPr>
          <p:cNvSpPr txBox="1"/>
          <p:nvPr/>
        </p:nvSpPr>
        <p:spPr>
          <a:xfrm>
            <a:off x="1083204" y="3952480"/>
            <a:ext cx="1371600" cy="373051"/>
          </a:xfrm>
          <a:prstGeom prst="rect">
            <a:avLst/>
          </a:prstGeom>
        </p:spPr>
        <p:txBody>
          <a:bodyPr vert="horz" wrap="square" lIns="0" tIns="12700" rIns="0" bIns="0" rtlCol="0">
            <a:spAutoFit/>
          </a:bodyPr>
          <a:lstStyle/>
          <a:p>
            <a:pPr marL="12700" marR="5080">
              <a:lnSpc>
                <a:spcPct val="107200"/>
              </a:lnSpc>
              <a:spcBef>
                <a:spcPts val="100"/>
              </a:spcBef>
            </a:pPr>
            <a:r>
              <a:rPr lang="en-GB" sz="2400" b="1">
                <a:solidFill>
                  <a:srgbClr val="8DC63F"/>
                </a:solidFill>
                <a:latin typeface="Verdana"/>
                <a:cs typeface="Verdana"/>
              </a:rPr>
              <a:t>40%</a:t>
            </a:r>
            <a:endParaRPr sz="2400" b="1">
              <a:solidFill>
                <a:srgbClr val="8DC63F"/>
              </a:solidFill>
              <a:latin typeface="Verdana"/>
              <a:cs typeface="Verdana"/>
            </a:endParaRPr>
          </a:p>
        </p:txBody>
      </p:sp>
      <p:sp>
        <p:nvSpPr>
          <p:cNvPr id="12" name="object 3">
            <a:extLst>
              <a:ext uri="{FF2B5EF4-FFF2-40B4-BE49-F238E27FC236}">
                <a16:creationId xmlns:a16="http://schemas.microsoft.com/office/drawing/2014/main" id="{FC47B273-8E90-6560-04A2-8E43AFFD830B}"/>
              </a:ext>
            </a:extLst>
          </p:cNvPr>
          <p:cNvSpPr txBox="1"/>
          <p:nvPr/>
        </p:nvSpPr>
        <p:spPr>
          <a:xfrm>
            <a:off x="2743200" y="4409665"/>
            <a:ext cx="2057400" cy="540212"/>
          </a:xfrm>
          <a:prstGeom prst="rect">
            <a:avLst/>
          </a:prstGeom>
        </p:spPr>
        <p:txBody>
          <a:bodyPr vert="horz" wrap="square" lIns="0" tIns="12700" rIns="0" bIns="0" rtlCol="0">
            <a:spAutoFit/>
          </a:bodyPr>
          <a:lstStyle/>
          <a:p>
            <a:pPr marL="12700" marR="5080" algn="ctr">
              <a:lnSpc>
                <a:spcPct val="107200"/>
              </a:lnSpc>
              <a:spcBef>
                <a:spcPts val="100"/>
              </a:spcBef>
            </a:pPr>
            <a:r>
              <a:rPr lang="en-GB" sz="1100">
                <a:solidFill>
                  <a:srgbClr val="575756"/>
                </a:solidFill>
                <a:latin typeface="Verdana"/>
                <a:cs typeface="Verdana"/>
              </a:rPr>
              <a:t>was raised through fundraising, donations and gifts in wills</a:t>
            </a:r>
            <a:endParaRPr sz="1100">
              <a:latin typeface="Verdana"/>
              <a:cs typeface="Verdana"/>
            </a:endParaRPr>
          </a:p>
        </p:txBody>
      </p:sp>
      <p:sp>
        <p:nvSpPr>
          <p:cNvPr id="13" name="object 3">
            <a:extLst>
              <a:ext uri="{FF2B5EF4-FFF2-40B4-BE49-F238E27FC236}">
                <a16:creationId xmlns:a16="http://schemas.microsoft.com/office/drawing/2014/main" id="{A52952F7-FDF7-C0BA-B909-FF4B7255F0F0}"/>
              </a:ext>
            </a:extLst>
          </p:cNvPr>
          <p:cNvSpPr txBox="1"/>
          <p:nvPr/>
        </p:nvSpPr>
        <p:spPr>
          <a:xfrm>
            <a:off x="2885053" y="3960742"/>
            <a:ext cx="2116594" cy="312971"/>
          </a:xfrm>
          <a:prstGeom prst="rect">
            <a:avLst/>
          </a:prstGeom>
        </p:spPr>
        <p:txBody>
          <a:bodyPr vert="horz" wrap="square" lIns="0" tIns="12700" rIns="0" bIns="0" rtlCol="0">
            <a:spAutoFit/>
          </a:bodyPr>
          <a:lstStyle/>
          <a:p>
            <a:pPr marL="12700" marR="5080">
              <a:lnSpc>
                <a:spcPct val="107200"/>
              </a:lnSpc>
              <a:spcBef>
                <a:spcPts val="100"/>
              </a:spcBef>
            </a:pPr>
            <a:r>
              <a:rPr lang="en-GB" sz="2000" b="1">
                <a:solidFill>
                  <a:srgbClr val="8DC63F"/>
                </a:solidFill>
                <a:latin typeface="Verdana"/>
                <a:cs typeface="Verdana"/>
              </a:rPr>
              <a:t>£39.5 million</a:t>
            </a:r>
            <a:endParaRPr sz="2000" b="1">
              <a:solidFill>
                <a:srgbClr val="8DC63F"/>
              </a:solidFill>
              <a:latin typeface="Verdana"/>
              <a:cs typeface="Verdana"/>
            </a:endParaRPr>
          </a:p>
        </p:txBody>
      </p:sp>
      <p:sp>
        <p:nvSpPr>
          <p:cNvPr id="15" name="object 3">
            <a:extLst>
              <a:ext uri="{FF2B5EF4-FFF2-40B4-BE49-F238E27FC236}">
                <a16:creationId xmlns:a16="http://schemas.microsoft.com/office/drawing/2014/main" id="{76983E98-5728-D824-B3A3-36EFAF120A7C}"/>
              </a:ext>
            </a:extLst>
          </p:cNvPr>
          <p:cNvSpPr txBox="1"/>
          <p:nvPr/>
        </p:nvSpPr>
        <p:spPr>
          <a:xfrm>
            <a:off x="5116549" y="4409665"/>
            <a:ext cx="2057400" cy="540212"/>
          </a:xfrm>
          <a:prstGeom prst="rect">
            <a:avLst/>
          </a:prstGeom>
        </p:spPr>
        <p:txBody>
          <a:bodyPr vert="horz" wrap="square" lIns="0" tIns="12700" rIns="0" bIns="0" rtlCol="0">
            <a:spAutoFit/>
          </a:bodyPr>
          <a:lstStyle/>
          <a:p>
            <a:pPr marL="12700" marR="5080" algn="ctr">
              <a:lnSpc>
                <a:spcPct val="107200"/>
              </a:lnSpc>
              <a:spcBef>
                <a:spcPts val="100"/>
              </a:spcBef>
            </a:pPr>
            <a:r>
              <a:rPr lang="en-GB" sz="1100">
                <a:solidFill>
                  <a:srgbClr val="575756"/>
                </a:solidFill>
                <a:latin typeface="Verdana"/>
                <a:cs typeface="Verdana"/>
              </a:rPr>
              <a:t>was our retail and trading income with every purchase helping fund vital projects</a:t>
            </a:r>
            <a:endParaRPr sz="1100">
              <a:latin typeface="Verdana"/>
              <a:cs typeface="Verdana"/>
            </a:endParaRPr>
          </a:p>
        </p:txBody>
      </p:sp>
      <p:sp>
        <p:nvSpPr>
          <p:cNvPr id="16" name="object 3">
            <a:extLst>
              <a:ext uri="{FF2B5EF4-FFF2-40B4-BE49-F238E27FC236}">
                <a16:creationId xmlns:a16="http://schemas.microsoft.com/office/drawing/2014/main" id="{6B3CF457-9489-96FD-F233-55143F146EB2}"/>
              </a:ext>
            </a:extLst>
          </p:cNvPr>
          <p:cNvSpPr txBox="1"/>
          <p:nvPr/>
        </p:nvSpPr>
        <p:spPr>
          <a:xfrm>
            <a:off x="5258402" y="3958983"/>
            <a:ext cx="2116594" cy="312971"/>
          </a:xfrm>
          <a:prstGeom prst="rect">
            <a:avLst/>
          </a:prstGeom>
        </p:spPr>
        <p:txBody>
          <a:bodyPr vert="horz" wrap="square" lIns="0" tIns="12700" rIns="0" bIns="0" rtlCol="0">
            <a:spAutoFit/>
          </a:bodyPr>
          <a:lstStyle/>
          <a:p>
            <a:pPr marL="12700" marR="5080">
              <a:lnSpc>
                <a:spcPct val="107200"/>
              </a:lnSpc>
              <a:spcBef>
                <a:spcPts val="100"/>
              </a:spcBef>
            </a:pPr>
            <a:r>
              <a:rPr lang="en-GB" sz="2000" b="1">
                <a:solidFill>
                  <a:srgbClr val="8DC63F"/>
                </a:solidFill>
                <a:latin typeface="Verdana"/>
                <a:cs typeface="Verdana"/>
              </a:rPr>
              <a:t>£87.9 million</a:t>
            </a:r>
            <a:endParaRPr sz="2000" b="1">
              <a:solidFill>
                <a:srgbClr val="8DC63F"/>
              </a:solidFill>
              <a:latin typeface="Verdana"/>
              <a:cs typeface="Verdana"/>
            </a:endParaRPr>
          </a:p>
        </p:txBody>
      </p:sp>
      <p:cxnSp>
        <p:nvCxnSpPr>
          <p:cNvPr id="18" name="Straight Connector 17">
            <a:extLst>
              <a:ext uri="{FF2B5EF4-FFF2-40B4-BE49-F238E27FC236}">
                <a16:creationId xmlns:a16="http://schemas.microsoft.com/office/drawing/2014/main" id="{12729630-16E4-8503-C5C8-A8CC52AFD3ED}"/>
              </a:ext>
            </a:extLst>
          </p:cNvPr>
          <p:cNvCxnSpPr/>
          <p:nvPr/>
        </p:nvCxnSpPr>
        <p:spPr>
          <a:xfrm>
            <a:off x="2729564" y="3866600"/>
            <a:ext cx="0" cy="1143000"/>
          </a:xfrm>
          <a:prstGeom prst="line">
            <a:avLst/>
          </a:prstGeom>
          <a:ln w="9525">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2AB2DC-F66C-DADB-ECCE-17C0CD33B9EE}"/>
              </a:ext>
            </a:extLst>
          </p:cNvPr>
          <p:cNvCxnSpPr/>
          <p:nvPr/>
        </p:nvCxnSpPr>
        <p:spPr>
          <a:xfrm>
            <a:off x="5005657" y="3866600"/>
            <a:ext cx="0" cy="1143000"/>
          </a:xfrm>
          <a:prstGeom prst="line">
            <a:avLst/>
          </a:prstGeom>
          <a:ln w="9525">
            <a:solidFill>
              <a:srgbClr val="8DC6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70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781D7E"/>
          </a:solidFill>
        </p:spPr>
        <p:txBody>
          <a:bodyPr wrap="square" lIns="0" tIns="0" rIns="0" bIns="0" rtlCol="0"/>
          <a:lstStyle/>
          <a:p>
            <a:endParaRPr/>
          </a:p>
        </p:txBody>
      </p:sp>
      <p:sp>
        <p:nvSpPr>
          <p:cNvPr id="3" name="object 3"/>
          <p:cNvSpPr txBox="1"/>
          <p:nvPr/>
        </p:nvSpPr>
        <p:spPr>
          <a:xfrm>
            <a:off x="4038600" y="1203325"/>
            <a:ext cx="4302658" cy="2066271"/>
          </a:xfrm>
          <a:prstGeom prst="rect">
            <a:avLst/>
          </a:prstGeom>
        </p:spPr>
        <p:txBody>
          <a:bodyPr vert="horz" wrap="square" lIns="0" tIns="12700" rIns="0" bIns="0" rtlCol="0">
            <a:spAutoFit/>
          </a:bodyPr>
          <a:lstStyle/>
          <a:p>
            <a:pPr marL="12700" marR="5080">
              <a:lnSpc>
                <a:spcPct val="107200"/>
              </a:lnSpc>
              <a:spcBef>
                <a:spcPts val="100"/>
              </a:spcBef>
            </a:pPr>
            <a:r>
              <a:rPr lang="en-GB" sz="1100">
                <a:solidFill>
                  <a:srgbClr val="575756"/>
                </a:solidFill>
                <a:latin typeface="Verdana"/>
                <a:cs typeface="Verdana"/>
              </a:rPr>
              <a:t>In 2022-23, we spent £227 million on charitable activities, while fundraising and other costs (excluding trading) totalled £14.1 million. </a:t>
            </a:r>
          </a:p>
          <a:p>
            <a:pPr marL="12700" marR="5080">
              <a:lnSpc>
                <a:spcPct val="107200"/>
              </a:lnSpc>
              <a:spcBef>
                <a:spcPts val="100"/>
              </a:spcBef>
            </a:pPr>
            <a:endParaRPr lang="en-GB" sz="1100">
              <a:solidFill>
                <a:srgbClr val="575756"/>
              </a:solidFill>
              <a:latin typeface="Verdana"/>
              <a:cs typeface="Verdana"/>
            </a:endParaRPr>
          </a:p>
          <a:p>
            <a:pPr marL="12700" marR="5080">
              <a:lnSpc>
                <a:spcPct val="107200"/>
              </a:lnSpc>
              <a:spcBef>
                <a:spcPts val="100"/>
              </a:spcBef>
            </a:pPr>
            <a:r>
              <a:rPr lang="en-GB" sz="1100">
                <a:solidFill>
                  <a:srgbClr val="575756"/>
                </a:solidFill>
                <a:latin typeface="Verdana"/>
                <a:cs typeface="Verdana"/>
              </a:rPr>
              <a:t>We spent £71.2 million on retail costs.</a:t>
            </a:r>
          </a:p>
          <a:p>
            <a:pPr marL="12700" marR="5080">
              <a:lnSpc>
                <a:spcPct val="107200"/>
              </a:lnSpc>
              <a:spcBef>
                <a:spcPts val="100"/>
              </a:spcBef>
            </a:pPr>
            <a:endParaRPr lang="en-GB" sz="1100">
              <a:solidFill>
                <a:srgbClr val="575756"/>
              </a:solidFill>
              <a:latin typeface="Verdana"/>
              <a:cs typeface="Verdana"/>
            </a:endParaRPr>
          </a:p>
          <a:p>
            <a:pPr marL="12700" marR="5080">
              <a:lnSpc>
                <a:spcPct val="107200"/>
              </a:lnSpc>
              <a:spcBef>
                <a:spcPts val="100"/>
              </a:spcBef>
            </a:pPr>
            <a:r>
              <a:rPr lang="en-GB" sz="1100">
                <a:solidFill>
                  <a:srgbClr val="575756"/>
                </a:solidFill>
                <a:latin typeface="Verdana"/>
                <a:cs typeface="Verdana"/>
              </a:rPr>
              <a:t>£13.9 million was spent on generating more funds for the charity. </a:t>
            </a:r>
          </a:p>
          <a:p>
            <a:pPr marL="12700" marR="5080">
              <a:lnSpc>
                <a:spcPct val="107200"/>
              </a:lnSpc>
              <a:spcBef>
                <a:spcPts val="100"/>
              </a:spcBef>
            </a:pPr>
            <a:endParaRPr lang="en-GB" sz="1100">
              <a:solidFill>
                <a:srgbClr val="575756"/>
              </a:solidFill>
              <a:latin typeface="Verdana"/>
              <a:cs typeface="Verdana"/>
            </a:endParaRPr>
          </a:p>
          <a:p>
            <a:pPr marL="12700" marR="5080">
              <a:lnSpc>
                <a:spcPct val="107200"/>
              </a:lnSpc>
              <a:spcBef>
                <a:spcPts val="100"/>
              </a:spcBef>
            </a:pPr>
            <a:r>
              <a:rPr lang="en-GB" sz="1100">
                <a:solidFill>
                  <a:srgbClr val="575756"/>
                </a:solidFill>
                <a:latin typeface="Verdana"/>
                <a:cs typeface="Verdana"/>
              </a:rPr>
              <a:t>£0.2 million was spent on other costs such as investment manager costs.</a:t>
            </a:r>
            <a:endParaRPr sz="1100">
              <a:latin typeface="Verdana"/>
              <a:cs typeface="Verdana"/>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spAutoFit/>
          </a:bodyPr>
          <a:lstStyle/>
          <a:p>
            <a:pPr marL="12700">
              <a:lnSpc>
                <a:spcPct val="100000"/>
              </a:lnSpc>
              <a:spcBef>
                <a:spcPts val="100"/>
              </a:spcBef>
            </a:pPr>
            <a:r>
              <a:rPr lang="en-GB">
                <a:solidFill>
                  <a:srgbClr val="FFFFFF"/>
                </a:solidFill>
              </a:rPr>
              <a:t>How we spend our funds</a:t>
            </a:r>
            <a:endParaRPr spc="-10">
              <a:solidFill>
                <a:srgbClr val="FFFFFF"/>
              </a:solidFill>
            </a:endParaRPr>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13</a:t>
            </a:fld>
            <a:endParaRPr spc="-25"/>
          </a:p>
        </p:txBody>
      </p:sp>
      <p:pic>
        <p:nvPicPr>
          <p:cNvPr id="6" name="Picture 5">
            <a:extLst>
              <a:ext uri="{FF2B5EF4-FFF2-40B4-BE49-F238E27FC236}">
                <a16:creationId xmlns:a16="http://schemas.microsoft.com/office/drawing/2014/main" id="{C5EF96C0-A7DE-5A4F-8B3B-DAB9BE1ABD4A}"/>
              </a:ext>
            </a:extLst>
          </p:cNvPr>
          <p:cNvPicPr>
            <a:picLocks noChangeAspect="1"/>
          </p:cNvPicPr>
          <p:nvPr/>
        </p:nvPicPr>
        <p:blipFill rotWithShape="1">
          <a:blip r:embed="rId3"/>
          <a:srcRect t="52884"/>
          <a:stretch/>
        </p:blipFill>
        <p:spPr>
          <a:xfrm>
            <a:off x="533400" y="1101401"/>
            <a:ext cx="3080740" cy="1928813"/>
          </a:xfrm>
          <a:prstGeom prst="rect">
            <a:avLst/>
          </a:prstGeom>
        </p:spPr>
      </p:pic>
    </p:spTree>
    <p:extLst>
      <p:ext uri="{BB962C8B-B14F-4D97-AF65-F5344CB8AC3E}">
        <p14:creationId xmlns:p14="http://schemas.microsoft.com/office/powerpoint/2010/main" val="33138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781D7E"/>
          </a:solidFill>
        </p:spPr>
        <p:txBody>
          <a:bodyPr wrap="square" lIns="0" tIns="0" rIns="0" bIns="0" rtlCol="0"/>
          <a:lstStyle/>
          <a:p>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nchor="t">
            <a:spAutoFit/>
          </a:bodyPr>
          <a:lstStyle/>
          <a:p>
            <a:pPr marL="12700">
              <a:spcBef>
                <a:spcPts val="100"/>
              </a:spcBef>
            </a:pPr>
            <a:r>
              <a:rPr lang="en-GB">
                <a:solidFill>
                  <a:srgbClr val="FFFFFF"/>
                </a:solidFill>
              </a:rPr>
              <a:t>How the money helps</a:t>
            </a:r>
            <a:endParaRPr lang="en-US"/>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14</a:t>
            </a:fld>
            <a:endParaRPr spc="-25"/>
          </a:p>
        </p:txBody>
      </p:sp>
      <p:pic>
        <p:nvPicPr>
          <p:cNvPr id="7" name="Picture 6" descr="A blue circle with orange and blue pie chart&#10;&#10;Description automatically generated">
            <a:extLst>
              <a:ext uri="{FF2B5EF4-FFF2-40B4-BE49-F238E27FC236}">
                <a16:creationId xmlns:a16="http://schemas.microsoft.com/office/drawing/2014/main" id="{0BEC235E-A858-06DD-75C9-F74AE82B90F8}"/>
              </a:ext>
            </a:extLst>
          </p:cNvPr>
          <p:cNvPicPr>
            <a:picLocks noChangeAspect="1"/>
          </p:cNvPicPr>
          <p:nvPr/>
        </p:nvPicPr>
        <p:blipFill rotWithShape="1">
          <a:blip r:embed="rId3"/>
          <a:srcRect l="4308" t="14853" r="4640" b="14265"/>
          <a:stretch/>
        </p:blipFill>
        <p:spPr>
          <a:xfrm>
            <a:off x="373000" y="1110988"/>
            <a:ext cx="6105180" cy="2677435"/>
          </a:xfrm>
          <a:prstGeom prst="rect">
            <a:avLst/>
          </a:prstGeom>
        </p:spPr>
      </p:pic>
    </p:spTree>
    <p:extLst>
      <p:ext uri="{BB962C8B-B14F-4D97-AF65-F5344CB8AC3E}">
        <p14:creationId xmlns:p14="http://schemas.microsoft.com/office/powerpoint/2010/main" val="336529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781D7E"/>
          </a:solidFill>
        </p:spPr>
        <p:txBody>
          <a:bodyPr wrap="square" lIns="0" tIns="0" rIns="0" bIns="0" rtlCol="0"/>
          <a:lstStyle/>
          <a:p>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nchor="t">
            <a:spAutoFit/>
          </a:bodyPr>
          <a:lstStyle/>
          <a:p>
            <a:pPr marL="12700">
              <a:spcBef>
                <a:spcPts val="100"/>
              </a:spcBef>
            </a:pPr>
            <a:r>
              <a:rPr lang="en-GB" dirty="0">
                <a:solidFill>
                  <a:srgbClr val="FFFFFF"/>
                </a:solidFill>
              </a:rPr>
              <a:t>Our income from fundraising</a:t>
            </a:r>
            <a:endParaRPr lang="en-US" dirty="0"/>
          </a:p>
        </p:txBody>
      </p:sp>
      <p:sp>
        <p:nvSpPr>
          <p:cNvPr id="23" name="object 23"/>
          <p:cNvSpPr txBox="1"/>
          <p:nvPr/>
        </p:nvSpPr>
        <p:spPr>
          <a:xfrm>
            <a:off x="547228" y="1174752"/>
            <a:ext cx="8217214" cy="1508105"/>
          </a:xfrm>
          <a:prstGeom prst="rect">
            <a:avLst/>
          </a:prstGeom>
        </p:spPr>
        <p:txBody>
          <a:bodyPr vert="horz" wrap="square" lIns="0" tIns="12700" rIns="0" bIns="0" rtlCol="0" anchor="t">
            <a:spAutoFit/>
          </a:bodyPr>
          <a:lstStyle/>
          <a:p>
            <a:pPr algn="l"/>
            <a:r>
              <a:rPr lang="en-US" sz="1100" dirty="0">
                <a:solidFill>
                  <a:srgbClr val="575756"/>
                </a:solidFill>
                <a:latin typeface="Verdana"/>
              </a:rPr>
              <a:t>In 2022-23, we fundraised £39.5 million. </a:t>
            </a:r>
          </a:p>
          <a:p>
            <a:pPr algn="l">
              <a:spcBef>
                <a:spcPts val="100"/>
              </a:spcBef>
            </a:pPr>
            <a:br>
              <a:rPr lang="en-US" sz="1100" dirty="0">
                <a:solidFill>
                  <a:srgbClr val="575756"/>
                </a:solidFill>
                <a:latin typeface="Verdana"/>
                <a:ea typeface="Verdana"/>
              </a:rPr>
            </a:br>
            <a:endParaRPr lang="en-US" sz="1100">
              <a:solidFill>
                <a:srgbClr val="575756"/>
              </a:solidFill>
              <a:latin typeface="Verdana"/>
              <a:ea typeface="Verdana"/>
            </a:endParaRPr>
          </a:p>
          <a:p>
            <a:pPr algn="l">
              <a:spcBef>
                <a:spcPts val="100"/>
              </a:spcBef>
            </a:pPr>
            <a:r>
              <a:rPr lang="en-US" sz="1100" dirty="0">
                <a:solidFill>
                  <a:srgbClr val="575756"/>
                </a:solidFill>
                <a:latin typeface="Verdana"/>
              </a:rPr>
              <a:t>Thanks to our incredible supporters, we raised £2.3 million more than last year through donations, gifts in wills and other fundraising. This included fantastic events such as Banking on Barnardo’s and our Firecracker Ball. </a:t>
            </a:r>
            <a:endParaRPr lang="en-GB" sz="1100" dirty="0">
              <a:solidFill>
                <a:srgbClr val="575756"/>
              </a:solidFill>
              <a:latin typeface="Verdana"/>
            </a:endParaRPr>
          </a:p>
          <a:p>
            <a:pPr algn="l">
              <a:lnSpc>
                <a:spcPct val="100000"/>
              </a:lnSpc>
              <a:spcBef>
                <a:spcPts val="100"/>
              </a:spcBef>
            </a:pPr>
            <a:endParaRPr lang="en-US" sz="1100" dirty="0">
              <a:solidFill>
                <a:srgbClr val="575756"/>
              </a:solidFill>
              <a:latin typeface="Verdana"/>
              <a:ea typeface="Verdana"/>
              <a:cs typeface="Verdana"/>
            </a:endParaRPr>
          </a:p>
          <a:p>
            <a:pPr algn="l">
              <a:spcBef>
                <a:spcPts val="100"/>
              </a:spcBef>
            </a:pPr>
            <a:r>
              <a:rPr lang="en-US" sz="1100" dirty="0">
                <a:solidFill>
                  <a:srgbClr val="575756"/>
                </a:solidFill>
                <a:latin typeface="Verdana"/>
                <a:ea typeface="Verdana"/>
                <a:cs typeface="Verdana"/>
              </a:rPr>
              <a:t>Learn more about the </a:t>
            </a:r>
            <a:r>
              <a:rPr lang="en-US" sz="1100" dirty="0">
                <a:solidFill>
                  <a:srgbClr val="8DC63F"/>
                </a:solidFill>
                <a:latin typeface="Verdana"/>
                <a:ea typeface="Verdana"/>
                <a:cs typeface="Verdana"/>
                <a:hlinkClick r:id="rId3">
                  <a:extLst>
                    <a:ext uri="{A12FA001-AC4F-418D-AE19-62706E023703}">
                      <ahyp:hlinkClr xmlns:ahyp="http://schemas.microsoft.com/office/drawing/2018/hyperlinkcolor" val="tx"/>
                    </a:ext>
                  </a:extLst>
                </a:hlinkClick>
              </a:rPr>
              <a:t>different ways you can donate</a:t>
            </a:r>
            <a:r>
              <a:rPr lang="en-US" sz="1100" dirty="0">
                <a:solidFill>
                  <a:srgbClr val="8DC63F"/>
                </a:solidFill>
                <a:latin typeface="Verdana"/>
                <a:ea typeface="Verdana"/>
                <a:cs typeface="Verdana"/>
              </a:rPr>
              <a:t> </a:t>
            </a:r>
            <a:r>
              <a:rPr lang="en-US" sz="1100" dirty="0">
                <a:solidFill>
                  <a:srgbClr val="575756"/>
                </a:solidFill>
                <a:latin typeface="Verdana"/>
                <a:ea typeface="Verdana"/>
                <a:cs typeface="Verdana"/>
              </a:rPr>
              <a:t>and how it makes a difference to those we support.</a:t>
            </a:r>
          </a:p>
          <a:p>
            <a:pPr marL="12700">
              <a:spcBef>
                <a:spcPts val="100"/>
              </a:spcBef>
            </a:pPr>
            <a:endParaRPr lang="en-GB" sz="1600" b="1" spc="-25">
              <a:solidFill>
                <a:srgbClr val="FFFFFF"/>
              </a:solidFill>
              <a:latin typeface="Verdana"/>
              <a:ea typeface="Verdana"/>
              <a:cs typeface="Verdana"/>
            </a:endParaRPr>
          </a:p>
        </p:txBody>
      </p:sp>
      <p:pic>
        <p:nvPicPr>
          <p:cNvPr id="24" name="object 24"/>
          <p:cNvPicPr/>
          <p:nvPr/>
        </p:nvPicPr>
        <p:blipFill>
          <a:blip r:embed="rId4"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15</a:t>
            </a:fld>
            <a:endParaRPr spc="-25"/>
          </a:p>
        </p:txBody>
      </p:sp>
      <p:pic>
        <p:nvPicPr>
          <p:cNvPr id="3" name="Picture 2" descr="A green money with a pound sign&#10;&#10;Description automatically generated">
            <a:extLst>
              <a:ext uri="{FF2B5EF4-FFF2-40B4-BE49-F238E27FC236}">
                <a16:creationId xmlns:a16="http://schemas.microsoft.com/office/drawing/2014/main" id="{4CD6DEA9-19C2-9815-ED3A-10E36AB68DA1}"/>
              </a:ext>
            </a:extLst>
          </p:cNvPr>
          <p:cNvPicPr>
            <a:picLocks noChangeAspect="1"/>
          </p:cNvPicPr>
          <p:nvPr/>
        </p:nvPicPr>
        <p:blipFill rotWithShape="1">
          <a:blip r:embed="rId5"/>
          <a:srcRect l="23711" t="14580" r="22222" b="16877"/>
          <a:stretch/>
        </p:blipFill>
        <p:spPr>
          <a:xfrm>
            <a:off x="3515118" y="872628"/>
            <a:ext cx="915030" cy="772583"/>
          </a:xfrm>
          <a:prstGeom prst="rect">
            <a:avLst/>
          </a:prstGeom>
        </p:spPr>
      </p:pic>
      <p:pic>
        <p:nvPicPr>
          <p:cNvPr id="4" name="Picture 3" descr="A poster with a teddy bear and clothes&#10;&#10;Description automatically generated">
            <a:extLst>
              <a:ext uri="{FF2B5EF4-FFF2-40B4-BE49-F238E27FC236}">
                <a16:creationId xmlns:a16="http://schemas.microsoft.com/office/drawing/2014/main" id="{1DC79DD0-9990-F90C-5966-D3568664725B}"/>
              </a:ext>
            </a:extLst>
          </p:cNvPr>
          <p:cNvPicPr>
            <a:picLocks noChangeAspect="1"/>
          </p:cNvPicPr>
          <p:nvPr/>
        </p:nvPicPr>
        <p:blipFill>
          <a:blip r:embed="rId6"/>
          <a:stretch>
            <a:fillRect/>
          </a:stretch>
        </p:blipFill>
        <p:spPr>
          <a:xfrm>
            <a:off x="546384" y="2750671"/>
            <a:ext cx="4165874" cy="1955098"/>
          </a:xfrm>
          <a:prstGeom prst="rect">
            <a:avLst/>
          </a:prstGeom>
        </p:spPr>
      </p:pic>
    </p:spTree>
    <p:extLst>
      <p:ext uri="{BB962C8B-B14F-4D97-AF65-F5344CB8AC3E}">
        <p14:creationId xmlns:p14="http://schemas.microsoft.com/office/powerpoint/2010/main" val="13436275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bag with blue text&#10;&#10;Description automatically generated">
            <a:extLst>
              <a:ext uri="{FF2B5EF4-FFF2-40B4-BE49-F238E27FC236}">
                <a16:creationId xmlns:a16="http://schemas.microsoft.com/office/drawing/2014/main" id="{7ED995BD-177C-BF35-4F3B-725C5F1FB103}"/>
              </a:ext>
            </a:extLst>
          </p:cNvPr>
          <p:cNvPicPr>
            <a:picLocks noChangeAspect="1"/>
          </p:cNvPicPr>
          <p:nvPr/>
        </p:nvPicPr>
        <p:blipFill>
          <a:blip r:embed="rId2"/>
          <a:stretch>
            <a:fillRect/>
          </a:stretch>
        </p:blipFill>
        <p:spPr>
          <a:xfrm>
            <a:off x="5751856" y="1472997"/>
            <a:ext cx="1875750" cy="1277470"/>
          </a:xfrm>
          <a:prstGeom prst="rect">
            <a:avLst/>
          </a:prstGeom>
        </p:spPr>
      </p:pic>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781D7E"/>
          </a:solidFill>
        </p:spPr>
        <p:txBody>
          <a:bodyPr wrap="square" lIns="0" tIns="0" rIns="0" bIns="0" rtlCol="0"/>
          <a:lstStyle/>
          <a:p>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nchor="t">
            <a:spAutoFit/>
          </a:bodyPr>
          <a:lstStyle/>
          <a:p>
            <a:pPr marL="12700">
              <a:spcBef>
                <a:spcPts val="100"/>
              </a:spcBef>
            </a:pPr>
            <a:r>
              <a:rPr lang="en-GB">
                <a:solidFill>
                  <a:srgbClr val="FFFFFF"/>
                </a:solidFill>
              </a:rPr>
              <a:t>Income from our stores and online shop</a:t>
            </a:r>
            <a:endParaRPr lang="en-US"/>
          </a:p>
        </p:txBody>
      </p:sp>
      <p:sp>
        <p:nvSpPr>
          <p:cNvPr id="23" name="object 23"/>
          <p:cNvSpPr txBox="1"/>
          <p:nvPr/>
        </p:nvSpPr>
        <p:spPr>
          <a:xfrm>
            <a:off x="547228" y="1174752"/>
            <a:ext cx="4316529" cy="2303195"/>
          </a:xfrm>
          <a:prstGeom prst="rect">
            <a:avLst/>
          </a:prstGeom>
        </p:spPr>
        <p:txBody>
          <a:bodyPr vert="horz" wrap="square" lIns="0" tIns="12700" rIns="0" bIns="0" rtlCol="0" anchor="t">
            <a:spAutoFit/>
          </a:bodyPr>
          <a:lstStyle/>
          <a:p>
            <a:pPr algn="l"/>
            <a:r>
              <a:rPr lang="en-US" sz="1100">
                <a:solidFill>
                  <a:srgbClr val="575756"/>
                </a:solidFill>
                <a:latin typeface="Verdana"/>
              </a:rPr>
              <a:t>Our stores, superstores and online shop earned a total of £87.9 million to help fund our work, compared to £77.8m the previous year. </a:t>
            </a:r>
            <a:endParaRPr lang="en-US">
              <a:solidFill>
                <a:srgbClr val="000000"/>
              </a:solidFill>
            </a:endParaRPr>
          </a:p>
          <a:p>
            <a:pPr algn="l"/>
            <a:endParaRPr lang="en-US" sz="1100">
              <a:solidFill>
                <a:srgbClr val="575756"/>
              </a:solidFill>
              <a:latin typeface="Verdana"/>
            </a:endParaRPr>
          </a:p>
          <a:p>
            <a:pPr algn="l"/>
            <a:r>
              <a:rPr lang="en-US" sz="1100">
                <a:solidFill>
                  <a:srgbClr val="575756"/>
                </a:solidFill>
                <a:latin typeface="Verdana"/>
              </a:rPr>
              <a:t>We increased our e-commerce sales to £3.4m and expanded our online shop </a:t>
            </a:r>
            <a:endParaRPr lang="en-US">
              <a:solidFill>
                <a:srgbClr val="000000"/>
              </a:solidFill>
            </a:endParaRPr>
          </a:p>
          <a:p>
            <a:pPr algn="l"/>
            <a:endParaRPr lang="en-US" sz="1100">
              <a:solidFill>
                <a:srgbClr val="575756"/>
              </a:solidFill>
              <a:latin typeface="Verdana"/>
              <a:ea typeface="Verdana"/>
            </a:endParaRPr>
          </a:p>
          <a:p>
            <a:pPr algn="l"/>
            <a:r>
              <a:rPr lang="en-US" sz="1100">
                <a:solidFill>
                  <a:srgbClr val="575756"/>
                </a:solidFill>
                <a:latin typeface="Verdana"/>
              </a:rPr>
              <a:t>We increased new goods sales reaching £7.9m </a:t>
            </a:r>
            <a:endParaRPr lang="en-US">
              <a:solidFill>
                <a:srgbClr val="000000"/>
              </a:solidFill>
            </a:endParaRPr>
          </a:p>
          <a:p>
            <a:pPr algn="l"/>
            <a:endParaRPr lang="en-US" sz="1100">
              <a:solidFill>
                <a:srgbClr val="575756"/>
              </a:solidFill>
              <a:latin typeface="Verdana"/>
              <a:ea typeface="Verdana"/>
            </a:endParaRPr>
          </a:p>
          <a:p>
            <a:pPr algn="l"/>
            <a:r>
              <a:rPr lang="en-US" sz="1100">
                <a:solidFill>
                  <a:srgbClr val="575756"/>
                </a:solidFill>
                <a:latin typeface="Verdana"/>
              </a:rPr>
              <a:t>Every purchase made in our stores helps fund vital projects which support children and families across the UK. </a:t>
            </a:r>
            <a:endParaRPr lang="en-US"/>
          </a:p>
          <a:p>
            <a:pPr algn="l"/>
            <a:endParaRPr lang="en-US" sz="1100">
              <a:solidFill>
                <a:srgbClr val="575756"/>
              </a:solidFill>
              <a:latin typeface="Verdana"/>
              <a:ea typeface="Verdana"/>
            </a:endParaRPr>
          </a:p>
          <a:p>
            <a:pPr marL="12700">
              <a:lnSpc>
                <a:spcPct val="100000"/>
              </a:lnSpc>
              <a:spcBef>
                <a:spcPts val="100"/>
              </a:spcBef>
            </a:pPr>
            <a:endParaRPr sz="1600" b="1" spc="-25">
              <a:solidFill>
                <a:srgbClr val="FFFFFF"/>
              </a:solidFill>
              <a:latin typeface="Verdana"/>
              <a:cs typeface="Verdana"/>
            </a:endParaRPr>
          </a:p>
        </p:txBody>
      </p:sp>
      <p:pic>
        <p:nvPicPr>
          <p:cNvPr id="24" name="object 24"/>
          <p:cNvPicPr/>
          <p:nvPr/>
        </p:nvPicPr>
        <p:blipFill>
          <a:blip r:embed="rId3"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16</a:t>
            </a:fld>
            <a:endParaRPr spc="-25"/>
          </a:p>
        </p:txBody>
      </p:sp>
    </p:spTree>
    <p:extLst>
      <p:ext uri="{BB962C8B-B14F-4D97-AF65-F5344CB8AC3E}">
        <p14:creationId xmlns:p14="http://schemas.microsoft.com/office/powerpoint/2010/main" val="408636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866640" cy="5148580"/>
          </a:xfrm>
          <a:custGeom>
            <a:avLst/>
            <a:gdLst/>
            <a:ahLst/>
            <a:cxnLst/>
            <a:rect l="l" t="t" r="r" b="b"/>
            <a:pathLst>
              <a:path w="4866640" h="5148580">
                <a:moveTo>
                  <a:pt x="3375219" y="0"/>
                </a:moveTo>
                <a:lnTo>
                  <a:pt x="0" y="0"/>
                </a:lnTo>
                <a:lnTo>
                  <a:pt x="0" y="5147995"/>
                </a:lnTo>
                <a:lnTo>
                  <a:pt x="4557523" y="5147995"/>
                </a:lnTo>
                <a:lnTo>
                  <a:pt x="4566064" y="5130298"/>
                </a:lnTo>
                <a:lnTo>
                  <a:pt x="4583120" y="5093542"/>
                </a:lnTo>
                <a:lnTo>
                  <a:pt x="4599681" y="5056401"/>
                </a:lnTo>
                <a:lnTo>
                  <a:pt x="4615747" y="5018880"/>
                </a:lnTo>
                <a:lnTo>
                  <a:pt x="4631318" y="4980987"/>
                </a:lnTo>
                <a:lnTo>
                  <a:pt x="4646393" y="4942726"/>
                </a:lnTo>
                <a:lnTo>
                  <a:pt x="4660972" y="4904102"/>
                </a:lnTo>
                <a:lnTo>
                  <a:pt x="4675053" y="4865122"/>
                </a:lnTo>
                <a:lnTo>
                  <a:pt x="4688638" y="4825792"/>
                </a:lnTo>
                <a:lnTo>
                  <a:pt x="4701725" y="4786116"/>
                </a:lnTo>
                <a:lnTo>
                  <a:pt x="4714315" y="4746101"/>
                </a:lnTo>
                <a:lnTo>
                  <a:pt x="4726406" y="4705753"/>
                </a:lnTo>
                <a:lnTo>
                  <a:pt x="4737998" y="4665076"/>
                </a:lnTo>
                <a:lnTo>
                  <a:pt x="4749091" y="4624077"/>
                </a:lnTo>
                <a:lnTo>
                  <a:pt x="4759685" y="4582762"/>
                </a:lnTo>
                <a:lnTo>
                  <a:pt x="4769778" y="4541135"/>
                </a:lnTo>
                <a:lnTo>
                  <a:pt x="4779371" y="4499204"/>
                </a:lnTo>
                <a:lnTo>
                  <a:pt x="4788464" y="4456973"/>
                </a:lnTo>
                <a:lnTo>
                  <a:pt x="4797055" y="4414447"/>
                </a:lnTo>
                <a:lnTo>
                  <a:pt x="4805144" y="4371634"/>
                </a:lnTo>
                <a:lnTo>
                  <a:pt x="4812732" y="4328538"/>
                </a:lnTo>
                <a:lnTo>
                  <a:pt x="4819817" y="4285165"/>
                </a:lnTo>
                <a:lnTo>
                  <a:pt x="4826399" y="4241521"/>
                </a:lnTo>
                <a:lnTo>
                  <a:pt x="4832478" y="4197612"/>
                </a:lnTo>
                <a:lnTo>
                  <a:pt x="4838053" y="4153443"/>
                </a:lnTo>
                <a:lnTo>
                  <a:pt x="4843124" y="4109020"/>
                </a:lnTo>
                <a:lnTo>
                  <a:pt x="4847691" y="4064348"/>
                </a:lnTo>
                <a:lnTo>
                  <a:pt x="4851753" y="4019433"/>
                </a:lnTo>
                <a:lnTo>
                  <a:pt x="4855309" y="3974282"/>
                </a:lnTo>
                <a:lnTo>
                  <a:pt x="4858360" y="3928899"/>
                </a:lnTo>
                <a:lnTo>
                  <a:pt x="4860905" y="3883290"/>
                </a:lnTo>
                <a:lnTo>
                  <a:pt x="4862943" y="3837461"/>
                </a:lnTo>
                <a:lnTo>
                  <a:pt x="4864474" y="3791418"/>
                </a:lnTo>
                <a:lnTo>
                  <a:pt x="4865498" y="3745167"/>
                </a:lnTo>
                <a:lnTo>
                  <a:pt x="4866014" y="3698712"/>
                </a:lnTo>
                <a:lnTo>
                  <a:pt x="4866022" y="3652060"/>
                </a:lnTo>
                <a:lnTo>
                  <a:pt x="4865521" y="3605216"/>
                </a:lnTo>
                <a:lnTo>
                  <a:pt x="4864511" y="3558187"/>
                </a:lnTo>
                <a:lnTo>
                  <a:pt x="4862992" y="3510977"/>
                </a:lnTo>
                <a:lnTo>
                  <a:pt x="4860963" y="3463592"/>
                </a:lnTo>
                <a:lnTo>
                  <a:pt x="4858424" y="3416039"/>
                </a:lnTo>
                <a:lnTo>
                  <a:pt x="4855374" y="3368323"/>
                </a:lnTo>
                <a:lnTo>
                  <a:pt x="4851814" y="3320448"/>
                </a:lnTo>
                <a:lnTo>
                  <a:pt x="4847741" y="3272423"/>
                </a:lnTo>
                <a:lnTo>
                  <a:pt x="4843157" y="3224251"/>
                </a:lnTo>
                <a:lnTo>
                  <a:pt x="4838061" y="3175938"/>
                </a:lnTo>
                <a:lnTo>
                  <a:pt x="4832452" y="3127491"/>
                </a:lnTo>
                <a:lnTo>
                  <a:pt x="4826330" y="3078914"/>
                </a:lnTo>
                <a:lnTo>
                  <a:pt x="4819694" y="3030214"/>
                </a:lnTo>
                <a:lnTo>
                  <a:pt x="4812545" y="2981397"/>
                </a:lnTo>
                <a:lnTo>
                  <a:pt x="4804881" y="2932467"/>
                </a:lnTo>
                <a:lnTo>
                  <a:pt x="4796702" y="2883431"/>
                </a:lnTo>
                <a:lnTo>
                  <a:pt x="4788008" y="2834294"/>
                </a:lnTo>
                <a:lnTo>
                  <a:pt x="4778799" y="2785062"/>
                </a:lnTo>
                <a:lnTo>
                  <a:pt x="4769074" y="2735741"/>
                </a:lnTo>
                <a:lnTo>
                  <a:pt x="4758833" y="2686336"/>
                </a:lnTo>
                <a:lnTo>
                  <a:pt x="4748074" y="2636853"/>
                </a:lnTo>
                <a:lnTo>
                  <a:pt x="4736799" y="2587298"/>
                </a:lnTo>
                <a:lnTo>
                  <a:pt x="4725006" y="2537676"/>
                </a:lnTo>
                <a:lnTo>
                  <a:pt x="4712695" y="2487994"/>
                </a:lnTo>
                <a:lnTo>
                  <a:pt x="4699865" y="2438256"/>
                </a:lnTo>
                <a:lnTo>
                  <a:pt x="4686517" y="2388468"/>
                </a:lnTo>
                <a:lnTo>
                  <a:pt x="4672649" y="2338637"/>
                </a:lnTo>
                <a:lnTo>
                  <a:pt x="4658262" y="2288767"/>
                </a:lnTo>
                <a:lnTo>
                  <a:pt x="4643355" y="2238865"/>
                </a:lnTo>
                <a:lnTo>
                  <a:pt x="4627927" y="2188936"/>
                </a:lnTo>
                <a:lnTo>
                  <a:pt x="4611978" y="2138986"/>
                </a:lnTo>
                <a:lnTo>
                  <a:pt x="4595509" y="2089020"/>
                </a:lnTo>
                <a:lnTo>
                  <a:pt x="4578517" y="2039045"/>
                </a:lnTo>
                <a:lnTo>
                  <a:pt x="4561003" y="1989065"/>
                </a:lnTo>
                <a:lnTo>
                  <a:pt x="4542967" y="1939088"/>
                </a:lnTo>
                <a:lnTo>
                  <a:pt x="4524408" y="1889117"/>
                </a:lnTo>
                <a:lnTo>
                  <a:pt x="4505326" y="1839159"/>
                </a:lnTo>
                <a:lnTo>
                  <a:pt x="4485720" y="1789220"/>
                </a:lnTo>
                <a:lnTo>
                  <a:pt x="4465590" y="1739305"/>
                </a:lnTo>
                <a:lnTo>
                  <a:pt x="4444935" y="1689420"/>
                </a:lnTo>
                <a:lnTo>
                  <a:pt x="4423755" y="1639571"/>
                </a:lnTo>
                <a:lnTo>
                  <a:pt x="4402050" y="1589763"/>
                </a:lnTo>
                <a:lnTo>
                  <a:pt x="4379819" y="1540002"/>
                </a:lnTo>
                <a:lnTo>
                  <a:pt x="4357062" y="1490294"/>
                </a:lnTo>
                <a:lnTo>
                  <a:pt x="4333778" y="1440644"/>
                </a:lnTo>
                <a:lnTo>
                  <a:pt x="4309968" y="1391058"/>
                </a:lnTo>
                <a:lnTo>
                  <a:pt x="4285630" y="1341542"/>
                </a:lnTo>
                <a:lnTo>
                  <a:pt x="4260764" y="1292102"/>
                </a:lnTo>
                <a:lnTo>
                  <a:pt x="4235370" y="1242742"/>
                </a:lnTo>
                <a:lnTo>
                  <a:pt x="4209447" y="1193469"/>
                </a:lnTo>
                <a:lnTo>
                  <a:pt x="4182995" y="1144289"/>
                </a:lnTo>
                <a:lnTo>
                  <a:pt x="4156013" y="1095207"/>
                </a:lnTo>
                <a:lnTo>
                  <a:pt x="4128502" y="1046229"/>
                </a:lnTo>
                <a:lnTo>
                  <a:pt x="4100461" y="997360"/>
                </a:lnTo>
                <a:lnTo>
                  <a:pt x="4071889" y="948607"/>
                </a:lnTo>
                <a:lnTo>
                  <a:pt x="4042669" y="899798"/>
                </a:lnTo>
                <a:lnTo>
                  <a:pt x="4013096" y="851421"/>
                </a:lnTo>
                <a:lnTo>
                  <a:pt x="3983174" y="803479"/>
                </a:lnTo>
                <a:lnTo>
                  <a:pt x="3952910" y="755973"/>
                </a:lnTo>
                <a:lnTo>
                  <a:pt x="3922307" y="708907"/>
                </a:lnTo>
                <a:lnTo>
                  <a:pt x="3891373" y="662281"/>
                </a:lnTo>
                <a:lnTo>
                  <a:pt x="3860111" y="616100"/>
                </a:lnTo>
                <a:lnTo>
                  <a:pt x="3828527" y="570364"/>
                </a:lnTo>
                <a:lnTo>
                  <a:pt x="3796627" y="525077"/>
                </a:lnTo>
                <a:lnTo>
                  <a:pt x="3764415" y="480241"/>
                </a:lnTo>
                <a:lnTo>
                  <a:pt x="3731896" y="435858"/>
                </a:lnTo>
                <a:lnTo>
                  <a:pt x="3699077" y="391930"/>
                </a:lnTo>
                <a:lnTo>
                  <a:pt x="3665962" y="348460"/>
                </a:lnTo>
                <a:lnTo>
                  <a:pt x="3632557" y="305450"/>
                </a:lnTo>
                <a:lnTo>
                  <a:pt x="3598867" y="262902"/>
                </a:lnTo>
                <a:lnTo>
                  <a:pt x="3564896" y="220819"/>
                </a:lnTo>
                <a:lnTo>
                  <a:pt x="3530651" y="179203"/>
                </a:lnTo>
                <a:lnTo>
                  <a:pt x="3496137" y="138057"/>
                </a:lnTo>
                <a:lnTo>
                  <a:pt x="3461358" y="97382"/>
                </a:lnTo>
                <a:lnTo>
                  <a:pt x="3426320" y="57182"/>
                </a:lnTo>
                <a:lnTo>
                  <a:pt x="3391029" y="17458"/>
                </a:lnTo>
                <a:lnTo>
                  <a:pt x="3375219" y="0"/>
                </a:lnTo>
                <a:close/>
              </a:path>
            </a:pathLst>
          </a:custGeom>
          <a:solidFill>
            <a:srgbClr val="A2C73A"/>
          </a:solidFill>
        </p:spPr>
        <p:txBody>
          <a:bodyPr wrap="square" lIns="0" tIns="0" rIns="0" bIns="0" rtlCol="0"/>
          <a:lstStyle/>
          <a:p>
            <a:endParaRPr/>
          </a:p>
        </p:txBody>
      </p:sp>
      <p:sp>
        <p:nvSpPr>
          <p:cNvPr id="3" name="object 3"/>
          <p:cNvSpPr txBox="1"/>
          <p:nvPr/>
        </p:nvSpPr>
        <p:spPr>
          <a:xfrm>
            <a:off x="563298" y="380438"/>
            <a:ext cx="3170501" cy="1276632"/>
          </a:xfrm>
          <a:prstGeom prst="rect">
            <a:avLst/>
          </a:prstGeom>
        </p:spPr>
        <p:txBody>
          <a:bodyPr vert="horz" wrap="square" lIns="0" tIns="7620" rIns="0" bIns="0" rtlCol="0">
            <a:spAutoFit/>
          </a:bodyPr>
          <a:lstStyle/>
          <a:p>
            <a:pPr marL="12700" marR="594995">
              <a:lnSpc>
                <a:spcPct val="102600"/>
              </a:lnSpc>
              <a:spcBef>
                <a:spcPts val="60"/>
              </a:spcBef>
            </a:pPr>
            <a:r>
              <a:rPr sz="1300" b="1">
                <a:solidFill>
                  <a:srgbClr val="FFFFFF"/>
                </a:solidFill>
                <a:latin typeface="Verdana"/>
                <a:cs typeface="Verdana"/>
              </a:rPr>
              <a:t>For</a:t>
            </a:r>
            <a:r>
              <a:rPr sz="1300" b="1" spc="-30">
                <a:solidFill>
                  <a:srgbClr val="FFFFFF"/>
                </a:solidFill>
                <a:latin typeface="Verdana"/>
                <a:cs typeface="Verdana"/>
              </a:rPr>
              <a:t> </a:t>
            </a:r>
            <a:r>
              <a:rPr sz="1300" b="1">
                <a:solidFill>
                  <a:srgbClr val="FFFFFF"/>
                </a:solidFill>
                <a:latin typeface="Verdana"/>
                <a:cs typeface="Verdana"/>
              </a:rPr>
              <a:t>more</a:t>
            </a:r>
            <a:r>
              <a:rPr sz="1300" b="1" spc="-10">
                <a:solidFill>
                  <a:srgbClr val="FFFFFF"/>
                </a:solidFill>
                <a:latin typeface="Verdana"/>
                <a:cs typeface="Verdana"/>
              </a:rPr>
              <a:t> information </a:t>
            </a:r>
            <a:r>
              <a:rPr lang="en-GB" sz="1300" b="1">
                <a:solidFill>
                  <a:srgbClr val="FFFFFF"/>
                </a:solidFill>
                <a:latin typeface="Verdana"/>
                <a:cs typeface="Verdana"/>
              </a:rPr>
              <a:t>visit Inside Barnardo’s:</a:t>
            </a:r>
          </a:p>
          <a:p>
            <a:pPr marL="12700" marR="594995">
              <a:lnSpc>
                <a:spcPct val="102600"/>
              </a:lnSpc>
              <a:spcBef>
                <a:spcPts val="60"/>
              </a:spcBef>
            </a:pPr>
            <a:endParaRPr lang="en-GB" sz="1300" b="1">
              <a:solidFill>
                <a:srgbClr val="FFFFFF"/>
              </a:solidFill>
              <a:latin typeface="Verdana"/>
              <a:cs typeface="Verdana"/>
            </a:endParaRPr>
          </a:p>
          <a:p>
            <a:pPr marL="12700" marR="594995">
              <a:lnSpc>
                <a:spcPct val="102600"/>
              </a:lnSpc>
              <a:spcBef>
                <a:spcPts val="60"/>
              </a:spcBef>
            </a:pPr>
            <a:r>
              <a:rPr lang="en-GB" sz="1300">
                <a:solidFill>
                  <a:srgbClr val="FFFFFF"/>
                </a:solidFill>
                <a:latin typeface="Verdana"/>
                <a:cs typeface="Verdana"/>
              </a:rPr>
              <a:t>- </a:t>
            </a:r>
            <a:r>
              <a:rPr lang="en-GB" sz="1300">
                <a:solidFill>
                  <a:srgbClr val="FFFFFF"/>
                </a:solidFill>
                <a:latin typeface="Verdana"/>
                <a:cs typeface="Verdana"/>
                <a:hlinkClick r:id="rId2"/>
              </a:rPr>
              <a:t>Annual Report</a:t>
            </a:r>
            <a:endParaRPr lang="en-GB" sz="1300">
              <a:solidFill>
                <a:srgbClr val="FFFFFF"/>
              </a:solidFill>
              <a:latin typeface="Verdana"/>
              <a:cs typeface="Verdana"/>
            </a:endParaRPr>
          </a:p>
          <a:p>
            <a:pPr marL="12700" marR="594995">
              <a:lnSpc>
                <a:spcPct val="102600"/>
              </a:lnSpc>
              <a:spcBef>
                <a:spcPts val="60"/>
              </a:spcBef>
            </a:pPr>
            <a:r>
              <a:rPr lang="en-GB" sz="1300">
                <a:solidFill>
                  <a:srgbClr val="FFFFFF"/>
                </a:solidFill>
                <a:latin typeface="Verdana"/>
                <a:cs typeface="Verdana"/>
              </a:rPr>
              <a:t>- </a:t>
            </a:r>
            <a:r>
              <a:rPr lang="en-GB" sz="1300">
                <a:solidFill>
                  <a:srgbClr val="FFFFFF"/>
                </a:solidFill>
                <a:latin typeface="Verdana"/>
                <a:cs typeface="Verdana"/>
                <a:hlinkClick r:id="rId3"/>
              </a:rPr>
              <a:t>Impact Report </a:t>
            </a:r>
            <a:endParaRPr sz="1300">
              <a:latin typeface="Verdana"/>
              <a:cs typeface="Verdana"/>
            </a:endParaRPr>
          </a:p>
          <a:p>
            <a:pPr>
              <a:lnSpc>
                <a:spcPct val="100000"/>
              </a:lnSpc>
              <a:spcBef>
                <a:spcPts val="15"/>
              </a:spcBef>
            </a:pPr>
            <a:endParaRPr sz="1300">
              <a:latin typeface="Verdana"/>
              <a:cs typeface="Verdana"/>
            </a:endParaRPr>
          </a:p>
        </p:txBody>
      </p:sp>
      <p:grpSp>
        <p:nvGrpSpPr>
          <p:cNvPr id="4" name="object 4"/>
          <p:cNvGrpSpPr/>
          <p:nvPr/>
        </p:nvGrpSpPr>
        <p:grpSpPr>
          <a:xfrm>
            <a:off x="575997" y="4601336"/>
            <a:ext cx="337820" cy="112395"/>
            <a:chOff x="575997" y="4601336"/>
            <a:chExt cx="337820" cy="112395"/>
          </a:xfrm>
        </p:grpSpPr>
        <p:pic>
          <p:nvPicPr>
            <p:cNvPr id="5" name="object 5"/>
            <p:cNvPicPr/>
            <p:nvPr/>
          </p:nvPicPr>
          <p:blipFill>
            <a:blip r:embed="rId4" cstate="print"/>
            <a:stretch>
              <a:fillRect/>
            </a:stretch>
          </p:blipFill>
          <p:spPr>
            <a:xfrm>
              <a:off x="823264" y="4619759"/>
              <a:ext cx="90322" cy="73405"/>
            </a:xfrm>
            <a:prstGeom prst="rect">
              <a:avLst/>
            </a:prstGeom>
          </p:spPr>
        </p:pic>
        <p:pic>
          <p:nvPicPr>
            <p:cNvPr id="6" name="object 6"/>
            <p:cNvPicPr/>
            <p:nvPr/>
          </p:nvPicPr>
          <p:blipFill>
            <a:blip r:embed="rId5" cstate="print"/>
            <a:stretch>
              <a:fillRect/>
            </a:stretch>
          </p:blipFill>
          <p:spPr>
            <a:xfrm>
              <a:off x="575997" y="4601336"/>
              <a:ext cx="108356" cy="111353"/>
            </a:xfrm>
            <a:prstGeom prst="rect">
              <a:avLst/>
            </a:prstGeom>
          </p:spPr>
        </p:pic>
        <p:sp>
          <p:nvSpPr>
            <p:cNvPr id="7" name="object 7"/>
            <p:cNvSpPr/>
            <p:nvPr/>
          </p:nvSpPr>
          <p:spPr>
            <a:xfrm>
              <a:off x="721202" y="4605310"/>
              <a:ext cx="56515" cy="108585"/>
            </a:xfrm>
            <a:custGeom>
              <a:avLst/>
              <a:gdLst/>
              <a:ahLst/>
              <a:cxnLst/>
              <a:rect l="l" t="t" r="r" b="b"/>
              <a:pathLst>
                <a:path w="56515" h="108585">
                  <a:moveTo>
                    <a:pt x="48386" y="0"/>
                  </a:moveTo>
                  <a:lnTo>
                    <a:pt x="41351" y="0"/>
                  </a:lnTo>
                  <a:lnTo>
                    <a:pt x="31292" y="1658"/>
                  </a:lnTo>
                  <a:lnTo>
                    <a:pt x="23475" y="6540"/>
                  </a:lnTo>
                  <a:lnTo>
                    <a:pt x="18412" y="14508"/>
                  </a:lnTo>
                  <a:lnTo>
                    <a:pt x="16611" y="25425"/>
                  </a:lnTo>
                  <a:lnTo>
                    <a:pt x="16611" y="39611"/>
                  </a:lnTo>
                  <a:lnTo>
                    <a:pt x="0" y="39611"/>
                  </a:lnTo>
                  <a:lnTo>
                    <a:pt x="0" y="58851"/>
                  </a:lnTo>
                  <a:lnTo>
                    <a:pt x="16611" y="58851"/>
                  </a:lnTo>
                  <a:lnTo>
                    <a:pt x="16611" y="108216"/>
                  </a:lnTo>
                  <a:lnTo>
                    <a:pt x="36474" y="108216"/>
                  </a:lnTo>
                  <a:lnTo>
                    <a:pt x="36474" y="58851"/>
                  </a:lnTo>
                  <a:lnTo>
                    <a:pt x="53047" y="58851"/>
                  </a:lnTo>
                  <a:lnTo>
                    <a:pt x="55524" y="39611"/>
                  </a:lnTo>
                  <a:lnTo>
                    <a:pt x="36474" y="39611"/>
                  </a:lnTo>
                  <a:lnTo>
                    <a:pt x="36474" y="21755"/>
                  </a:lnTo>
                  <a:lnTo>
                    <a:pt x="38023" y="17970"/>
                  </a:lnTo>
                  <a:lnTo>
                    <a:pt x="56197" y="17957"/>
                  </a:lnTo>
                  <a:lnTo>
                    <a:pt x="56197" y="749"/>
                  </a:lnTo>
                  <a:lnTo>
                    <a:pt x="48386" y="0"/>
                  </a:lnTo>
                  <a:close/>
                </a:path>
              </a:pathLst>
            </a:custGeom>
            <a:solidFill>
              <a:srgbClr val="FFFFFF"/>
            </a:solidFill>
          </p:spPr>
          <p:txBody>
            <a:bodyPr wrap="square" lIns="0" tIns="0" rIns="0" bIns="0" rtlCol="0"/>
            <a:lstStyle/>
            <a:p>
              <a:endParaRPr/>
            </a:p>
          </p:txBody>
        </p:sp>
      </p:grpSp>
      <p:sp>
        <p:nvSpPr>
          <p:cNvPr id="8" name="object 8"/>
          <p:cNvSpPr txBox="1"/>
          <p:nvPr/>
        </p:nvSpPr>
        <p:spPr>
          <a:xfrm>
            <a:off x="563299" y="4264580"/>
            <a:ext cx="1772285" cy="490855"/>
          </a:xfrm>
          <a:prstGeom prst="rect">
            <a:avLst/>
          </a:prstGeom>
        </p:spPr>
        <p:txBody>
          <a:bodyPr vert="horz" wrap="square" lIns="0" tIns="67945" rIns="0" bIns="0" rtlCol="0">
            <a:spAutoFit/>
          </a:bodyPr>
          <a:lstStyle/>
          <a:p>
            <a:pPr marL="12700">
              <a:lnSpc>
                <a:spcPct val="100000"/>
              </a:lnSpc>
              <a:spcBef>
                <a:spcPts val="535"/>
              </a:spcBef>
            </a:pPr>
            <a:r>
              <a:rPr sz="1200" spc="-10">
                <a:solidFill>
                  <a:srgbClr val="FFFFFF"/>
                </a:solidFill>
                <a:latin typeface="Verdana"/>
                <a:cs typeface="Verdana"/>
                <a:hlinkClick r:id="rId6"/>
              </a:rPr>
              <a:t>www.barnardos.org.uk</a:t>
            </a:r>
            <a:endParaRPr sz="1200">
              <a:latin typeface="Verdana"/>
              <a:cs typeface="Verdana"/>
            </a:endParaRPr>
          </a:p>
          <a:p>
            <a:pPr marL="359410">
              <a:lnSpc>
                <a:spcPct val="100000"/>
              </a:lnSpc>
              <a:spcBef>
                <a:spcPts val="409"/>
              </a:spcBef>
            </a:pPr>
            <a:r>
              <a:rPr sz="1150" spc="-10">
                <a:solidFill>
                  <a:srgbClr val="FFFFFF"/>
                </a:solidFill>
                <a:latin typeface="Verdana"/>
                <a:cs typeface="Verdana"/>
              </a:rPr>
              <a:t>@barnardos_uk</a:t>
            </a:r>
            <a:endParaRPr sz="1150">
              <a:latin typeface="Verdana"/>
              <a:cs typeface="Verdana"/>
            </a:endParaRPr>
          </a:p>
        </p:txBody>
      </p:sp>
      <p:pic>
        <p:nvPicPr>
          <p:cNvPr id="9" name="object 9"/>
          <p:cNvPicPr/>
          <p:nvPr/>
        </p:nvPicPr>
        <p:blipFill>
          <a:blip r:embed="rId7" cstate="print"/>
          <a:stretch>
            <a:fillRect/>
          </a:stretch>
        </p:blipFill>
        <p:spPr>
          <a:xfrm>
            <a:off x="7717294" y="4325531"/>
            <a:ext cx="1138985" cy="530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768465" cy="5148580"/>
          </a:xfrm>
          <a:custGeom>
            <a:avLst/>
            <a:gdLst/>
            <a:ahLst/>
            <a:cxnLst/>
            <a:rect l="l" t="t" r="r" b="b"/>
            <a:pathLst>
              <a:path w="6768465" h="5148580">
                <a:moveTo>
                  <a:pt x="4802100" y="0"/>
                </a:moveTo>
                <a:lnTo>
                  <a:pt x="0" y="0"/>
                </a:lnTo>
                <a:lnTo>
                  <a:pt x="0" y="5130512"/>
                </a:lnTo>
                <a:lnTo>
                  <a:pt x="11025" y="5147995"/>
                </a:lnTo>
                <a:lnTo>
                  <a:pt x="6734478" y="5147995"/>
                </a:lnTo>
                <a:lnTo>
                  <a:pt x="6741407" y="5087389"/>
                </a:lnTo>
                <a:lnTo>
                  <a:pt x="6745962" y="5042571"/>
                </a:lnTo>
                <a:lnTo>
                  <a:pt x="6750089" y="4997548"/>
                </a:lnTo>
                <a:lnTo>
                  <a:pt x="6753790" y="4952324"/>
                </a:lnTo>
                <a:lnTo>
                  <a:pt x="6757064" y="4906903"/>
                </a:lnTo>
                <a:lnTo>
                  <a:pt x="6759910" y="4861288"/>
                </a:lnTo>
                <a:lnTo>
                  <a:pt x="6762328" y="4815485"/>
                </a:lnTo>
                <a:lnTo>
                  <a:pt x="6764319" y="4769496"/>
                </a:lnTo>
                <a:lnTo>
                  <a:pt x="6765881" y="4723326"/>
                </a:lnTo>
                <a:lnTo>
                  <a:pt x="6767014" y="4676980"/>
                </a:lnTo>
                <a:lnTo>
                  <a:pt x="6767718" y="4630460"/>
                </a:lnTo>
                <a:lnTo>
                  <a:pt x="6767993" y="4583772"/>
                </a:lnTo>
                <a:lnTo>
                  <a:pt x="6767839" y="4536919"/>
                </a:lnTo>
                <a:lnTo>
                  <a:pt x="6767255" y="4489905"/>
                </a:lnTo>
                <a:lnTo>
                  <a:pt x="6766240" y="4442735"/>
                </a:lnTo>
                <a:lnTo>
                  <a:pt x="6764795" y="4395411"/>
                </a:lnTo>
                <a:lnTo>
                  <a:pt x="6762920" y="4347939"/>
                </a:lnTo>
                <a:lnTo>
                  <a:pt x="6760613" y="4300323"/>
                </a:lnTo>
                <a:lnTo>
                  <a:pt x="6757876" y="4252566"/>
                </a:lnTo>
                <a:lnTo>
                  <a:pt x="6754706" y="4204672"/>
                </a:lnTo>
                <a:lnTo>
                  <a:pt x="6751105" y="4156647"/>
                </a:lnTo>
                <a:lnTo>
                  <a:pt x="6747072" y="4108492"/>
                </a:lnTo>
                <a:lnTo>
                  <a:pt x="6742606" y="4060213"/>
                </a:lnTo>
                <a:lnTo>
                  <a:pt x="6737707" y="4011814"/>
                </a:lnTo>
                <a:lnTo>
                  <a:pt x="6732376" y="3963299"/>
                </a:lnTo>
                <a:lnTo>
                  <a:pt x="6726611" y="3914672"/>
                </a:lnTo>
                <a:lnTo>
                  <a:pt x="6720412" y="3865936"/>
                </a:lnTo>
                <a:lnTo>
                  <a:pt x="6713780" y="3817096"/>
                </a:lnTo>
                <a:lnTo>
                  <a:pt x="6706713" y="3768156"/>
                </a:lnTo>
                <a:lnTo>
                  <a:pt x="6699212" y="3719120"/>
                </a:lnTo>
                <a:lnTo>
                  <a:pt x="6691276" y="3669992"/>
                </a:lnTo>
                <a:lnTo>
                  <a:pt x="6682905" y="3620776"/>
                </a:lnTo>
                <a:lnTo>
                  <a:pt x="6674099" y="3571476"/>
                </a:lnTo>
                <a:lnTo>
                  <a:pt x="6664857" y="3522097"/>
                </a:lnTo>
                <a:lnTo>
                  <a:pt x="6655179" y="3472641"/>
                </a:lnTo>
                <a:lnTo>
                  <a:pt x="6645065" y="3423114"/>
                </a:lnTo>
                <a:lnTo>
                  <a:pt x="6634514" y="3373519"/>
                </a:lnTo>
                <a:lnTo>
                  <a:pt x="6623527" y="3323860"/>
                </a:lnTo>
                <a:lnTo>
                  <a:pt x="6612102" y="3274141"/>
                </a:lnTo>
                <a:lnTo>
                  <a:pt x="6600240" y="3224367"/>
                </a:lnTo>
                <a:lnTo>
                  <a:pt x="6587940" y="3174542"/>
                </a:lnTo>
                <a:lnTo>
                  <a:pt x="6575203" y="3124669"/>
                </a:lnTo>
                <a:lnTo>
                  <a:pt x="6562027" y="3074752"/>
                </a:lnTo>
                <a:lnTo>
                  <a:pt x="6548412" y="3024796"/>
                </a:lnTo>
                <a:lnTo>
                  <a:pt x="6534359" y="2974805"/>
                </a:lnTo>
                <a:lnTo>
                  <a:pt x="6519866" y="2924782"/>
                </a:lnTo>
                <a:lnTo>
                  <a:pt x="6504934" y="2874732"/>
                </a:lnTo>
                <a:lnTo>
                  <a:pt x="6489563" y="2824659"/>
                </a:lnTo>
                <a:lnTo>
                  <a:pt x="6473751" y="2774567"/>
                </a:lnTo>
                <a:lnTo>
                  <a:pt x="6457499" y="2724459"/>
                </a:lnTo>
                <a:lnTo>
                  <a:pt x="6440806" y="2674340"/>
                </a:lnTo>
                <a:lnTo>
                  <a:pt x="6423672" y="2624215"/>
                </a:lnTo>
                <a:lnTo>
                  <a:pt x="6406098" y="2574086"/>
                </a:lnTo>
                <a:lnTo>
                  <a:pt x="6388081" y="2523958"/>
                </a:lnTo>
                <a:lnTo>
                  <a:pt x="6369623" y="2473836"/>
                </a:lnTo>
                <a:lnTo>
                  <a:pt x="6350723" y="2423722"/>
                </a:lnTo>
                <a:lnTo>
                  <a:pt x="6331381" y="2373622"/>
                </a:lnTo>
                <a:lnTo>
                  <a:pt x="6311596" y="2323539"/>
                </a:lnTo>
                <a:lnTo>
                  <a:pt x="6291368" y="2273477"/>
                </a:lnTo>
                <a:lnTo>
                  <a:pt x="6270696" y="2223440"/>
                </a:lnTo>
                <a:lnTo>
                  <a:pt x="6249582" y="2173433"/>
                </a:lnTo>
                <a:lnTo>
                  <a:pt x="6228023" y="2123459"/>
                </a:lnTo>
                <a:lnTo>
                  <a:pt x="6206020" y="2073523"/>
                </a:lnTo>
                <a:lnTo>
                  <a:pt x="6183573" y="2023628"/>
                </a:lnTo>
                <a:lnTo>
                  <a:pt x="6160681" y="1973778"/>
                </a:lnTo>
                <a:lnTo>
                  <a:pt x="6137345" y="1923978"/>
                </a:lnTo>
                <a:lnTo>
                  <a:pt x="6113563" y="1874232"/>
                </a:lnTo>
                <a:lnTo>
                  <a:pt x="6089335" y="1824543"/>
                </a:lnTo>
                <a:lnTo>
                  <a:pt x="6064661" y="1774916"/>
                </a:lnTo>
                <a:lnTo>
                  <a:pt x="6039542" y="1725355"/>
                </a:lnTo>
                <a:lnTo>
                  <a:pt x="6013976" y="1675864"/>
                </a:lnTo>
                <a:lnTo>
                  <a:pt x="5987963" y="1626446"/>
                </a:lnTo>
                <a:lnTo>
                  <a:pt x="5961503" y="1577106"/>
                </a:lnTo>
                <a:lnTo>
                  <a:pt x="5934596" y="1527849"/>
                </a:lnTo>
                <a:lnTo>
                  <a:pt x="5907241" y="1478677"/>
                </a:lnTo>
                <a:lnTo>
                  <a:pt x="5879439" y="1429595"/>
                </a:lnTo>
                <a:lnTo>
                  <a:pt x="5851188" y="1380607"/>
                </a:lnTo>
                <a:lnTo>
                  <a:pt x="5822488" y="1331718"/>
                </a:lnTo>
                <a:lnTo>
                  <a:pt x="5793247" y="1282792"/>
                </a:lnTo>
                <a:lnTo>
                  <a:pt x="5763708" y="1234230"/>
                </a:lnTo>
                <a:lnTo>
                  <a:pt x="5733873" y="1186034"/>
                </a:lnTo>
                <a:lnTo>
                  <a:pt x="5703747" y="1138205"/>
                </a:lnTo>
                <a:lnTo>
                  <a:pt x="5673334" y="1090744"/>
                </a:lnTo>
                <a:lnTo>
                  <a:pt x="5642637" y="1043654"/>
                </a:lnTo>
                <a:lnTo>
                  <a:pt x="5611660" y="996937"/>
                </a:lnTo>
                <a:lnTo>
                  <a:pt x="5580407" y="950592"/>
                </a:lnTo>
                <a:lnTo>
                  <a:pt x="5548881" y="904624"/>
                </a:lnTo>
                <a:lnTo>
                  <a:pt x="5517087" y="859032"/>
                </a:lnTo>
                <a:lnTo>
                  <a:pt x="5485027" y="813819"/>
                </a:lnTo>
                <a:lnTo>
                  <a:pt x="5452706" y="768987"/>
                </a:lnTo>
                <a:lnTo>
                  <a:pt x="5420128" y="724536"/>
                </a:lnTo>
                <a:lnTo>
                  <a:pt x="5387295" y="680469"/>
                </a:lnTo>
                <a:lnTo>
                  <a:pt x="5354212" y="636788"/>
                </a:lnTo>
                <a:lnTo>
                  <a:pt x="5320883" y="593493"/>
                </a:lnTo>
                <a:lnTo>
                  <a:pt x="5287311" y="550588"/>
                </a:lnTo>
                <a:lnTo>
                  <a:pt x="5253500" y="508072"/>
                </a:lnTo>
                <a:lnTo>
                  <a:pt x="5219454" y="465949"/>
                </a:lnTo>
                <a:lnTo>
                  <a:pt x="5185177" y="424219"/>
                </a:lnTo>
                <a:lnTo>
                  <a:pt x="5150671" y="382884"/>
                </a:lnTo>
                <a:lnTo>
                  <a:pt x="5115941" y="341947"/>
                </a:lnTo>
                <a:lnTo>
                  <a:pt x="5080991" y="301408"/>
                </a:lnTo>
                <a:lnTo>
                  <a:pt x="5045825" y="261269"/>
                </a:lnTo>
                <a:lnTo>
                  <a:pt x="5010445" y="221532"/>
                </a:lnTo>
                <a:lnTo>
                  <a:pt x="4974856" y="182199"/>
                </a:lnTo>
                <a:lnTo>
                  <a:pt x="4939062" y="143271"/>
                </a:lnTo>
                <a:lnTo>
                  <a:pt x="4903066" y="104750"/>
                </a:lnTo>
                <a:lnTo>
                  <a:pt x="4866872" y="66637"/>
                </a:lnTo>
                <a:lnTo>
                  <a:pt x="4830484" y="28935"/>
                </a:lnTo>
                <a:lnTo>
                  <a:pt x="4802100" y="0"/>
                </a:lnTo>
                <a:close/>
              </a:path>
            </a:pathLst>
          </a:custGeom>
          <a:solidFill>
            <a:srgbClr val="95C11F"/>
          </a:solidFill>
        </p:spPr>
        <p:txBody>
          <a:bodyPr wrap="square" lIns="0" tIns="0" rIns="0" bIns="0" rtlCol="0"/>
          <a:lstStyle/>
          <a:p>
            <a:endParaRPr/>
          </a:p>
        </p:txBody>
      </p:sp>
      <p:sp>
        <p:nvSpPr>
          <p:cNvPr id="3" name="object 3"/>
          <p:cNvSpPr txBox="1">
            <a:spLocks noGrp="1"/>
          </p:cNvSpPr>
          <p:nvPr>
            <p:ph type="title"/>
          </p:nvPr>
        </p:nvSpPr>
        <p:spPr>
          <a:xfrm>
            <a:off x="563299" y="329627"/>
            <a:ext cx="1920239" cy="482600"/>
          </a:xfrm>
          <a:prstGeom prst="rect">
            <a:avLst/>
          </a:prstGeom>
        </p:spPr>
        <p:txBody>
          <a:bodyPr vert="horz" wrap="square" lIns="0" tIns="12700" rIns="0" bIns="0" rtlCol="0">
            <a:spAutoFit/>
          </a:bodyPr>
          <a:lstStyle/>
          <a:p>
            <a:pPr marL="12700">
              <a:lnSpc>
                <a:spcPct val="100000"/>
              </a:lnSpc>
              <a:spcBef>
                <a:spcPts val="100"/>
              </a:spcBef>
            </a:pPr>
            <a:r>
              <a:rPr sz="3000" spc="-10">
                <a:solidFill>
                  <a:srgbClr val="FFFFFF"/>
                </a:solidFill>
              </a:rPr>
              <a:t>Contents</a:t>
            </a:r>
            <a:endParaRPr sz="3000"/>
          </a:p>
        </p:txBody>
      </p:sp>
      <p:sp>
        <p:nvSpPr>
          <p:cNvPr id="4" name="object 4"/>
          <p:cNvSpPr txBox="1"/>
          <p:nvPr/>
        </p:nvSpPr>
        <p:spPr>
          <a:xfrm>
            <a:off x="563298" y="1262159"/>
            <a:ext cx="5075501" cy="1690206"/>
          </a:xfrm>
          <a:prstGeom prst="rect">
            <a:avLst/>
          </a:prstGeom>
        </p:spPr>
        <p:txBody>
          <a:bodyPr vert="horz" wrap="square" lIns="0" tIns="27940" rIns="0" bIns="0" rtlCol="0" anchor="t">
            <a:spAutoFit/>
          </a:bodyPr>
          <a:lstStyle/>
          <a:p>
            <a:pPr marL="12700">
              <a:lnSpc>
                <a:spcPct val="100000"/>
              </a:lnSpc>
              <a:spcBef>
                <a:spcPts val="220"/>
              </a:spcBef>
              <a:tabLst>
                <a:tab pos="469265" algn="l"/>
              </a:tabLst>
            </a:pPr>
            <a:r>
              <a:rPr lang="en-US" sz="1400" b="1" spc="-25">
                <a:latin typeface="Verdana"/>
                <a:cs typeface="Verdana"/>
              </a:rPr>
              <a:t>03	Our reach and support</a:t>
            </a:r>
          </a:p>
          <a:p>
            <a:pPr marL="12700">
              <a:lnSpc>
                <a:spcPct val="100000"/>
              </a:lnSpc>
              <a:spcBef>
                <a:spcPts val="220"/>
              </a:spcBef>
              <a:tabLst>
                <a:tab pos="469265" algn="l"/>
              </a:tabLst>
            </a:pPr>
            <a:endParaRPr lang="en-US" sz="1400" b="1" spc="-25">
              <a:latin typeface="Verdana"/>
              <a:cs typeface="Verdana"/>
            </a:endParaRPr>
          </a:p>
          <a:p>
            <a:pPr marL="12700">
              <a:spcBef>
                <a:spcPts val="220"/>
              </a:spcBef>
              <a:tabLst>
                <a:tab pos="469265" algn="l"/>
              </a:tabLst>
            </a:pPr>
            <a:r>
              <a:rPr lang="en-US" sz="1400" b="1" spc="-25">
                <a:latin typeface="Verdana"/>
                <a:cs typeface="Verdana"/>
              </a:rPr>
              <a:t>11    How our finances look</a:t>
            </a:r>
          </a:p>
          <a:p>
            <a:pPr marL="12700">
              <a:lnSpc>
                <a:spcPct val="100000"/>
              </a:lnSpc>
              <a:spcBef>
                <a:spcPts val="220"/>
              </a:spcBef>
              <a:tabLst>
                <a:tab pos="469265" algn="l"/>
              </a:tabLst>
            </a:pPr>
            <a:endParaRPr lang="en-US" sz="1400" b="1" spc="-25">
              <a:latin typeface="Verdana"/>
              <a:cs typeface="Verdana"/>
            </a:endParaRPr>
          </a:p>
          <a:p>
            <a:pPr marL="12700">
              <a:lnSpc>
                <a:spcPct val="100000"/>
              </a:lnSpc>
              <a:spcBef>
                <a:spcPts val="220"/>
              </a:spcBef>
              <a:tabLst>
                <a:tab pos="469265" algn="l"/>
              </a:tabLst>
            </a:pPr>
            <a:endParaRPr lang="en-US" sz="1400" b="1" spc="-25">
              <a:latin typeface="Verdana"/>
              <a:cs typeface="Verdana"/>
            </a:endParaRPr>
          </a:p>
          <a:p>
            <a:pPr marL="12700">
              <a:lnSpc>
                <a:spcPct val="100000"/>
              </a:lnSpc>
              <a:spcBef>
                <a:spcPts val="220"/>
              </a:spcBef>
              <a:tabLst>
                <a:tab pos="469265" algn="l"/>
              </a:tabLst>
            </a:pPr>
            <a:endParaRPr lang="en-US" sz="1400" b="1" spc="-25">
              <a:latin typeface="Verdana"/>
              <a:cs typeface="Verdana"/>
            </a:endParaRPr>
          </a:p>
          <a:p>
            <a:pPr marL="12700">
              <a:lnSpc>
                <a:spcPct val="100000"/>
              </a:lnSpc>
              <a:spcBef>
                <a:spcPts val="220"/>
              </a:spcBef>
              <a:tabLst>
                <a:tab pos="469265" algn="l"/>
              </a:tabLst>
            </a:pPr>
            <a:endParaRPr lang="en-US" sz="1400" b="1" spc="-25">
              <a:latin typeface="Verdana"/>
              <a:cs typeface="Verdana"/>
            </a:endParaRPr>
          </a:p>
        </p:txBody>
      </p:sp>
      <p:pic>
        <p:nvPicPr>
          <p:cNvPr id="5" name="object 5"/>
          <p:cNvPicPr/>
          <p:nvPr/>
        </p:nvPicPr>
        <p:blipFill>
          <a:blip r:embed="rId2" cstate="print"/>
          <a:stretch>
            <a:fillRect/>
          </a:stretch>
        </p:blipFill>
        <p:spPr>
          <a:xfrm>
            <a:off x="7717294" y="4325531"/>
            <a:ext cx="1138985" cy="530860"/>
          </a:xfrm>
          <a:prstGeom prst="rect">
            <a:avLst/>
          </a:prstGeom>
        </p:spPr>
      </p:pic>
      <p:sp>
        <p:nvSpPr>
          <p:cNvPr id="6" name="object 6"/>
          <p:cNvSpPr txBox="1">
            <a:spLocks noGrp="1"/>
          </p:cNvSpPr>
          <p:nvPr>
            <p:ph type="sldNum" sz="quarter" idx="7"/>
          </p:nvPr>
        </p:nvSpPr>
        <p:spPr>
          <a:prstGeom prst="rect">
            <a:avLst/>
          </a:prstGeom>
        </p:spPr>
        <p:txBody>
          <a:bodyPr vert="horz" wrap="square" lIns="0" tIns="13335" rIns="0" bIns="0" rtlCol="0">
            <a:spAutoFit/>
          </a:bodyPr>
          <a:lstStyle/>
          <a:p>
            <a:pPr marL="38735">
              <a:lnSpc>
                <a:spcPct val="100000"/>
              </a:lnSpc>
              <a:spcBef>
                <a:spcPts val="105"/>
              </a:spcBef>
            </a:pPr>
            <a:fld id="{81D60167-4931-47E6-BA6A-407CBD079E47}" type="slidenum">
              <a:rPr spc="-25" dirty="0"/>
              <a:t>2</a:t>
            </a:fld>
            <a:endParaRPr spc="-25"/>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164705" cy="5148580"/>
          </a:xfrm>
          <a:custGeom>
            <a:avLst/>
            <a:gdLst/>
            <a:ahLst/>
            <a:cxnLst/>
            <a:rect l="l" t="t" r="r" b="b"/>
            <a:pathLst>
              <a:path w="7164704" h="5148580">
                <a:moveTo>
                  <a:pt x="6924743" y="0"/>
                </a:moveTo>
                <a:lnTo>
                  <a:pt x="0" y="0"/>
                </a:lnTo>
                <a:lnTo>
                  <a:pt x="0" y="5147995"/>
                </a:lnTo>
                <a:lnTo>
                  <a:pt x="6480807" y="5147995"/>
                </a:lnTo>
                <a:lnTo>
                  <a:pt x="6489714" y="5129298"/>
                </a:lnTo>
                <a:lnTo>
                  <a:pt x="6509972" y="5085918"/>
                </a:lnTo>
                <a:lnTo>
                  <a:pt x="6529956" y="5042255"/>
                </a:lnTo>
                <a:lnTo>
                  <a:pt x="6549664" y="4998313"/>
                </a:lnTo>
                <a:lnTo>
                  <a:pt x="6569096" y="4954093"/>
                </a:lnTo>
                <a:lnTo>
                  <a:pt x="6588249" y="4909599"/>
                </a:lnTo>
                <a:lnTo>
                  <a:pt x="6607122" y="4864833"/>
                </a:lnTo>
                <a:lnTo>
                  <a:pt x="6625712" y="4819797"/>
                </a:lnTo>
                <a:lnTo>
                  <a:pt x="6644019" y="4774495"/>
                </a:lnTo>
                <a:lnTo>
                  <a:pt x="6662041" y="4728928"/>
                </a:lnTo>
                <a:lnTo>
                  <a:pt x="6679775" y="4683100"/>
                </a:lnTo>
                <a:lnTo>
                  <a:pt x="6697220" y="4637012"/>
                </a:lnTo>
                <a:lnTo>
                  <a:pt x="6714375" y="4590668"/>
                </a:lnTo>
                <a:lnTo>
                  <a:pt x="6731238" y="4544070"/>
                </a:lnTo>
                <a:lnTo>
                  <a:pt x="6747807" y="4497221"/>
                </a:lnTo>
                <a:lnTo>
                  <a:pt x="6764080" y="4450123"/>
                </a:lnTo>
                <a:lnTo>
                  <a:pt x="6780056" y="4402779"/>
                </a:lnTo>
                <a:lnTo>
                  <a:pt x="6795733" y="4355191"/>
                </a:lnTo>
                <a:lnTo>
                  <a:pt x="6811110" y="4307362"/>
                </a:lnTo>
                <a:lnTo>
                  <a:pt x="6826184" y="4259295"/>
                </a:lnTo>
                <a:lnTo>
                  <a:pt x="6840954" y="4210992"/>
                </a:lnTo>
                <a:lnTo>
                  <a:pt x="6855418" y="4162456"/>
                </a:lnTo>
                <a:lnTo>
                  <a:pt x="6869576" y="4113689"/>
                </a:lnTo>
                <a:lnTo>
                  <a:pt x="6883424" y="4064694"/>
                </a:lnTo>
                <a:lnTo>
                  <a:pt x="6896961" y="4015473"/>
                </a:lnTo>
                <a:lnTo>
                  <a:pt x="6910186" y="3966030"/>
                </a:lnTo>
                <a:lnTo>
                  <a:pt x="6923096" y="3916367"/>
                </a:lnTo>
                <a:lnTo>
                  <a:pt x="6935691" y="3866485"/>
                </a:lnTo>
                <a:lnTo>
                  <a:pt x="6947969" y="3816389"/>
                </a:lnTo>
                <a:lnTo>
                  <a:pt x="6959927" y="3766080"/>
                </a:lnTo>
                <a:lnTo>
                  <a:pt x="6971564" y="3715561"/>
                </a:lnTo>
                <a:lnTo>
                  <a:pt x="6982879" y="3664835"/>
                </a:lnTo>
                <a:lnTo>
                  <a:pt x="6993869" y="3613904"/>
                </a:lnTo>
                <a:lnTo>
                  <a:pt x="7004534" y="3562770"/>
                </a:lnTo>
                <a:lnTo>
                  <a:pt x="7014871" y="3511437"/>
                </a:lnTo>
                <a:lnTo>
                  <a:pt x="7024879" y="3459907"/>
                </a:lnTo>
                <a:lnTo>
                  <a:pt x="7034555" y="3408183"/>
                </a:lnTo>
                <a:lnTo>
                  <a:pt x="7043899" y="3356267"/>
                </a:lnTo>
                <a:lnTo>
                  <a:pt x="7052909" y="3304161"/>
                </a:lnTo>
                <a:lnTo>
                  <a:pt x="7061582" y="3251869"/>
                </a:lnTo>
                <a:lnTo>
                  <a:pt x="7069918" y="3199393"/>
                </a:lnTo>
                <a:lnTo>
                  <a:pt x="7077914" y="3146735"/>
                </a:lnTo>
                <a:lnTo>
                  <a:pt x="7085570" y="3093898"/>
                </a:lnTo>
                <a:lnTo>
                  <a:pt x="7092882" y="3040885"/>
                </a:lnTo>
                <a:lnTo>
                  <a:pt x="7099850" y="2987699"/>
                </a:lnTo>
                <a:lnTo>
                  <a:pt x="7106472" y="2934341"/>
                </a:lnTo>
                <a:lnTo>
                  <a:pt x="7112745" y="2880814"/>
                </a:lnTo>
                <a:lnTo>
                  <a:pt x="7118670" y="2827121"/>
                </a:lnTo>
                <a:lnTo>
                  <a:pt x="7124243" y="2773266"/>
                </a:lnTo>
                <a:lnTo>
                  <a:pt x="7129463" y="2719249"/>
                </a:lnTo>
                <a:lnTo>
                  <a:pt x="7134328" y="2665074"/>
                </a:lnTo>
                <a:lnTo>
                  <a:pt x="7138838" y="2610743"/>
                </a:lnTo>
                <a:lnTo>
                  <a:pt x="7142989" y="2556259"/>
                </a:lnTo>
                <a:lnTo>
                  <a:pt x="7146780" y="2501625"/>
                </a:lnTo>
                <a:lnTo>
                  <a:pt x="7150210" y="2446843"/>
                </a:lnTo>
                <a:lnTo>
                  <a:pt x="7153277" y="2391916"/>
                </a:lnTo>
                <a:lnTo>
                  <a:pt x="7155980" y="2336846"/>
                </a:lnTo>
                <a:lnTo>
                  <a:pt x="7158316" y="2281636"/>
                </a:lnTo>
                <a:lnTo>
                  <a:pt x="7160284" y="2226288"/>
                </a:lnTo>
                <a:lnTo>
                  <a:pt x="7161881" y="2170805"/>
                </a:lnTo>
                <a:lnTo>
                  <a:pt x="7163108" y="2115190"/>
                </a:lnTo>
                <a:lnTo>
                  <a:pt x="7163961" y="2059445"/>
                </a:lnTo>
                <a:lnTo>
                  <a:pt x="7164440" y="2003573"/>
                </a:lnTo>
                <a:lnTo>
                  <a:pt x="7164542" y="1947576"/>
                </a:lnTo>
                <a:lnTo>
                  <a:pt x="7164265" y="1891458"/>
                </a:lnTo>
                <a:lnTo>
                  <a:pt x="7163609" y="1835219"/>
                </a:lnTo>
                <a:lnTo>
                  <a:pt x="7162571" y="1778864"/>
                </a:lnTo>
                <a:lnTo>
                  <a:pt x="7161150" y="1722395"/>
                </a:lnTo>
                <a:lnTo>
                  <a:pt x="7159318" y="1665336"/>
                </a:lnTo>
                <a:lnTo>
                  <a:pt x="7157102" y="1608430"/>
                </a:lnTo>
                <a:lnTo>
                  <a:pt x="7154502" y="1551678"/>
                </a:lnTo>
                <a:lnTo>
                  <a:pt x="7151520" y="1495084"/>
                </a:lnTo>
                <a:lnTo>
                  <a:pt x="7148159" y="1438649"/>
                </a:lnTo>
                <a:lnTo>
                  <a:pt x="7144420" y="1382377"/>
                </a:lnTo>
                <a:lnTo>
                  <a:pt x="7140305" y="1326269"/>
                </a:lnTo>
                <a:lnTo>
                  <a:pt x="7135816" y="1270329"/>
                </a:lnTo>
                <a:lnTo>
                  <a:pt x="7130955" y="1214559"/>
                </a:lnTo>
                <a:lnTo>
                  <a:pt x="7125724" y="1158962"/>
                </a:lnTo>
                <a:lnTo>
                  <a:pt x="7120125" y="1103539"/>
                </a:lnTo>
                <a:lnTo>
                  <a:pt x="7114160" y="1048293"/>
                </a:lnTo>
                <a:lnTo>
                  <a:pt x="7107830" y="993228"/>
                </a:lnTo>
                <a:lnTo>
                  <a:pt x="7101137" y="938345"/>
                </a:lnTo>
                <a:lnTo>
                  <a:pt x="7094084" y="883647"/>
                </a:lnTo>
                <a:lnTo>
                  <a:pt x="7086672" y="829137"/>
                </a:lnTo>
                <a:lnTo>
                  <a:pt x="7078904" y="774817"/>
                </a:lnTo>
                <a:lnTo>
                  <a:pt x="7070780" y="720689"/>
                </a:lnTo>
                <a:lnTo>
                  <a:pt x="7062303" y="666756"/>
                </a:lnTo>
                <a:lnTo>
                  <a:pt x="7053476" y="613021"/>
                </a:lnTo>
                <a:lnTo>
                  <a:pt x="7044298" y="559486"/>
                </a:lnTo>
                <a:lnTo>
                  <a:pt x="7034774" y="506154"/>
                </a:lnTo>
                <a:lnTo>
                  <a:pt x="7024904" y="453026"/>
                </a:lnTo>
                <a:lnTo>
                  <a:pt x="7014691" y="400107"/>
                </a:lnTo>
                <a:lnTo>
                  <a:pt x="7004136" y="347397"/>
                </a:lnTo>
                <a:lnTo>
                  <a:pt x="6993241" y="294901"/>
                </a:lnTo>
                <a:lnTo>
                  <a:pt x="6982008" y="242619"/>
                </a:lnTo>
                <a:lnTo>
                  <a:pt x="6970440" y="190555"/>
                </a:lnTo>
                <a:lnTo>
                  <a:pt x="6958537" y="138712"/>
                </a:lnTo>
                <a:lnTo>
                  <a:pt x="6946302" y="87091"/>
                </a:lnTo>
                <a:lnTo>
                  <a:pt x="6933737" y="35695"/>
                </a:lnTo>
                <a:lnTo>
                  <a:pt x="6924743" y="0"/>
                </a:lnTo>
                <a:close/>
              </a:path>
            </a:pathLst>
          </a:custGeom>
          <a:solidFill>
            <a:srgbClr val="EC008C"/>
          </a:solidFill>
        </p:spPr>
        <p:txBody>
          <a:bodyPr wrap="square" lIns="0" tIns="0" rIns="0" bIns="0" rtlCol="0"/>
          <a:lstStyle/>
          <a:p>
            <a:endParaRPr/>
          </a:p>
        </p:txBody>
      </p:sp>
      <p:pic>
        <p:nvPicPr>
          <p:cNvPr id="3" name="object 3"/>
          <p:cNvPicPr/>
          <p:nvPr/>
        </p:nvPicPr>
        <p:blipFill>
          <a:blip r:embed="rId2" cstate="print"/>
          <a:stretch>
            <a:fillRect/>
          </a:stretch>
        </p:blipFill>
        <p:spPr>
          <a:xfrm>
            <a:off x="7717294" y="4325531"/>
            <a:ext cx="1138985" cy="530860"/>
          </a:xfrm>
          <a:prstGeom prst="rect">
            <a:avLst/>
          </a:prstGeom>
        </p:spPr>
      </p:pic>
      <p:sp>
        <p:nvSpPr>
          <p:cNvPr id="4" name="object 4"/>
          <p:cNvSpPr txBox="1"/>
          <p:nvPr/>
        </p:nvSpPr>
        <p:spPr>
          <a:xfrm>
            <a:off x="563299" y="2177516"/>
            <a:ext cx="4589145" cy="330200"/>
          </a:xfrm>
          <a:prstGeom prst="rect">
            <a:avLst/>
          </a:prstGeom>
        </p:spPr>
        <p:txBody>
          <a:bodyPr vert="horz" wrap="square" lIns="0" tIns="12700" rIns="0" bIns="0" rtlCol="0">
            <a:spAutoFit/>
          </a:bodyPr>
          <a:lstStyle/>
          <a:p>
            <a:pPr marL="12700">
              <a:lnSpc>
                <a:spcPct val="100000"/>
              </a:lnSpc>
              <a:spcBef>
                <a:spcPts val="100"/>
              </a:spcBef>
            </a:pPr>
            <a:endParaRPr sz="2000">
              <a:latin typeface="Verdana"/>
              <a:cs typeface="Verdana"/>
            </a:endParaRPr>
          </a:p>
        </p:txBody>
      </p:sp>
      <p:sp>
        <p:nvSpPr>
          <p:cNvPr id="6" name="object 6"/>
          <p:cNvSpPr txBox="1"/>
          <p:nvPr/>
        </p:nvSpPr>
        <p:spPr>
          <a:xfrm>
            <a:off x="563299" y="4714045"/>
            <a:ext cx="1497330" cy="182742"/>
          </a:xfrm>
          <a:prstGeom prst="rect">
            <a:avLst/>
          </a:prstGeom>
        </p:spPr>
        <p:txBody>
          <a:bodyPr vert="horz" wrap="square" lIns="0" tIns="13335" rIns="0" bIns="0" rtlCol="0">
            <a:spAutoFit/>
          </a:bodyPr>
          <a:lstStyle/>
          <a:p>
            <a:pPr marL="12700">
              <a:lnSpc>
                <a:spcPct val="100000"/>
              </a:lnSpc>
              <a:spcBef>
                <a:spcPts val="105"/>
              </a:spcBef>
            </a:pPr>
            <a:r>
              <a:rPr lang="en-GB" sz="1100" b="1">
                <a:solidFill>
                  <a:srgbClr val="FFFFFF"/>
                </a:solidFill>
                <a:latin typeface="Verdana"/>
                <a:cs typeface="Verdana"/>
              </a:rPr>
              <a:t>2022-23</a:t>
            </a:r>
            <a:endParaRPr sz="1100">
              <a:latin typeface="Verdana"/>
              <a:cs typeface="Verdana"/>
            </a:endParaRPr>
          </a:p>
        </p:txBody>
      </p:sp>
      <p:sp>
        <p:nvSpPr>
          <p:cNvPr id="7" name="object 7"/>
          <p:cNvSpPr txBox="1">
            <a:spLocks noGrp="1"/>
          </p:cNvSpPr>
          <p:nvPr>
            <p:ph type="sldNum" sz="quarter" idx="7"/>
          </p:nvPr>
        </p:nvSpPr>
        <p:spPr>
          <a:prstGeom prst="rect">
            <a:avLst/>
          </a:prstGeom>
        </p:spPr>
        <p:txBody>
          <a:bodyPr vert="horz" wrap="square" lIns="0" tIns="13335" rIns="0" bIns="0" rtlCol="0">
            <a:spAutoFit/>
          </a:bodyPr>
          <a:lstStyle/>
          <a:p>
            <a:pPr marL="94615">
              <a:lnSpc>
                <a:spcPct val="100000"/>
              </a:lnSpc>
              <a:spcBef>
                <a:spcPts val="105"/>
              </a:spcBef>
            </a:pPr>
            <a:fld id="{81D60167-4931-47E6-BA6A-407CBD079E47}" type="slidenum">
              <a:rPr dirty="0"/>
              <a:t>3</a:t>
            </a:fld>
            <a:endParaRPr/>
          </a:p>
        </p:txBody>
      </p:sp>
      <p:sp>
        <p:nvSpPr>
          <p:cNvPr id="5" name="object 5"/>
          <p:cNvSpPr txBox="1"/>
          <p:nvPr/>
        </p:nvSpPr>
        <p:spPr>
          <a:xfrm>
            <a:off x="563299" y="443736"/>
            <a:ext cx="4064000" cy="1218282"/>
          </a:xfrm>
          <a:prstGeom prst="rect">
            <a:avLst/>
          </a:prstGeom>
        </p:spPr>
        <p:txBody>
          <a:bodyPr vert="horz" wrap="square" lIns="0" tIns="63500" rIns="0" bIns="0" rtlCol="0">
            <a:spAutoFit/>
          </a:bodyPr>
          <a:lstStyle/>
          <a:p>
            <a:pPr marL="12700" marR="5080">
              <a:lnSpc>
                <a:spcPts val="4500"/>
              </a:lnSpc>
              <a:spcBef>
                <a:spcPts val="500"/>
              </a:spcBef>
            </a:pPr>
            <a:r>
              <a:rPr lang="en-GB" sz="4000" b="1" spc="-10">
                <a:solidFill>
                  <a:srgbClr val="FFFFFF"/>
                </a:solidFill>
                <a:latin typeface="Verdana"/>
                <a:cs typeface="Verdana"/>
              </a:rPr>
              <a:t>Our reach and support</a:t>
            </a:r>
            <a:endParaRPr sz="400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nchor="t">
            <a:spAutoFit/>
          </a:bodyPr>
          <a:lstStyle/>
          <a:p>
            <a:pPr marL="12700">
              <a:spcBef>
                <a:spcPts val="100"/>
              </a:spcBef>
            </a:pPr>
            <a:r>
              <a:rPr lang="en-GB" dirty="0">
                <a:solidFill>
                  <a:srgbClr val="FFFFFF"/>
                </a:solidFill>
              </a:rPr>
              <a:t>Read our </a:t>
            </a:r>
            <a:r>
              <a:rPr lang="en-GB" dirty="0">
                <a:solidFill>
                  <a:srgbClr val="FFFFFF"/>
                </a:solidFill>
                <a:hlinkClick r:id="rId3"/>
              </a:rPr>
              <a:t>annual report</a:t>
            </a:r>
            <a:r>
              <a:rPr lang="en-GB" dirty="0">
                <a:solidFill>
                  <a:srgbClr val="FFFFFF"/>
                </a:solidFill>
              </a:rPr>
              <a:t> and </a:t>
            </a:r>
            <a:r>
              <a:rPr lang="en-GB" dirty="0">
                <a:solidFill>
                  <a:srgbClr val="FFFFFF"/>
                </a:solidFill>
                <a:hlinkClick r:id="rId4"/>
              </a:rPr>
              <a:t>impact report</a:t>
            </a:r>
            <a:endParaRPr lang="en-US" dirty="0"/>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5"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4</a:t>
            </a:fld>
            <a:endParaRPr spc="-25"/>
          </a:p>
        </p:txBody>
      </p:sp>
      <p:pic>
        <p:nvPicPr>
          <p:cNvPr id="6" name="Online Media 5" title="Impact Report 2022/2023 | Barnardo's">
            <a:hlinkClick r:id="" action="ppaction://media"/>
            <a:extLst>
              <a:ext uri="{FF2B5EF4-FFF2-40B4-BE49-F238E27FC236}">
                <a16:creationId xmlns:a16="http://schemas.microsoft.com/office/drawing/2014/main" id="{CA20505F-1834-0E9A-F4E0-B907873ECF01}"/>
              </a:ext>
            </a:extLst>
          </p:cNvPr>
          <p:cNvPicPr>
            <a:picLocks noRot="1" noChangeAspect="1"/>
          </p:cNvPicPr>
          <p:nvPr>
            <a:videoFile r:link="rId1"/>
          </p:nvPr>
        </p:nvPicPr>
        <p:blipFill>
          <a:blip r:embed="rId6"/>
          <a:stretch>
            <a:fillRect/>
          </a:stretch>
        </p:blipFill>
        <p:spPr>
          <a:xfrm>
            <a:off x="1451429" y="1055326"/>
            <a:ext cx="6233599" cy="34768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48349" y="1061124"/>
            <a:ext cx="7590471" cy="811504"/>
          </a:xfrm>
          <a:prstGeom prst="rect">
            <a:avLst/>
          </a:prstGeom>
        </p:spPr>
        <p:txBody>
          <a:bodyPr vert="horz" wrap="square" lIns="0" tIns="12700" rIns="0" bIns="0" rtlCol="0" anchor="t">
            <a:spAutoFit/>
          </a:bodyPr>
          <a:lstStyle/>
          <a:p>
            <a:pPr marL="12700" marR="5080">
              <a:lnSpc>
                <a:spcPct val="107200"/>
              </a:lnSpc>
              <a:spcBef>
                <a:spcPts val="100"/>
              </a:spcBef>
            </a:pPr>
            <a:r>
              <a:rPr lang="en-GB" sz="1200">
                <a:solidFill>
                  <a:srgbClr val="575756"/>
                </a:solidFill>
                <a:latin typeface="Verdana"/>
                <a:cs typeface="Verdana"/>
              </a:rPr>
              <a:t>In 2022-23, together with our partners, we reached 373,200 children, young people, parents and carers. This is 4% more than the year before.</a:t>
            </a:r>
            <a:endParaRPr lang="en-GB" sz="1200">
              <a:solidFill>
                <a:srgbClr val="575756"/>
              </a:solidFill>
              <a:latin typeface="Verdana"/>
              <a:ea typeface="Verdana"/>
              <a:cs typeface="Verdana"/>
            </a:endParaRPr>
          </a:p>
          <a:p>
            <a:pPr marL="12700" marR="5080">
              <a:lnSpc>
                <a:spcPct val="107200"/>
              </a:lnSpc>
              <a:spcBef>
                <a:spcPts val="100"/>
              </a:spcBef>
            </a:pPr>
            <a:endParaRPr lang="en-GB" sz="1200">
              <a:solidFill>
                <a:srgbClr val="575756"/>
              </a:solidFill>
              <a:latin typeface="Verdana"/>
              <a:ea typeface="Verdana"/>
              <a:cs typeface="Verdana"/>
            </a:endParaRPr>
          </a:p>
          <a:p>
            <a:pPr marL="12700" marR="5080">
              <a:lnSpc>
                <a:spcPct val="107200"/>
              </a:lnSpc>
              <a:spcBef>
                <a:spcPts val="100"/>
              </a:spcBef>
            </a:pPr>
            <a:r>
              <a:rPr lang="en-GB" sz="1200">
                <a:solidFill>
                  <a:srgbClr val="575756"/>
                </a:solidFill>
                <a:latin typeface="Verdana"/>
                <a:cs typeface="Verdana"/>
              </a:rPr>
              <a:t>We supported…</a:t>
            </a:r>
            <a:endParaRPr sz="1200">
              <a:latin typeface="Verdana"/>
              <a:cs typeface="Verdana"/>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spAutoFit/>
          </a:bodyPr>
          <a:lstStyle/>
          <a:p>
            <a:pPr marL="12700">
              <a:lnSpc>
                <a:spcPct val="100000"/>
              </a:lnSpc>
              <a:spcBef>
                <a:spcPts val="100"/>
              </a:spcBef>
            </a:pPr>
            <a:r>
              <a:rPr lang="en-GB">
                <a:solidFill>
                  <a:srgbClr val="FFFFFF"/>
                </a:solidFill>
              </a:rPr>
              <a:t>How we made a difference to children’s lives</a:t>
            </a:r>
            <a:endParaRPr spc="-10">
              <a:solidFill>
                <a:srgbClr val="FFFFFF"/>
              </a:solidFill>
            </a:endParaRPr>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5</a:t>
            </a:fld>
            <a:endParaRPr spc="-25"/>
          </a:p>
        </p:txBody>
      </p:sp>
      <p:pic>
        <p:nvPicPr>
          <p:cNvPr id="27" name="Picture 26">
            <a:extLst>
              <a:ext uri="{FF2B5EF4-FFF2-40B4-BE49-F238E27FC236}">
                <a16:creationId xmlns:a16="http://schemas.microsoft.com/office/drawing/2014/main" id="{C74ED35E-151E-A439-17E3-900616E142D0}"/>
              </a:ext>
            </a:extLst>
          </p:cNvPr>
          <p:cNvPicPr>
            <a:picLocks noChangeAspect="1"/>
          </p:cNvPicPr>
          <p:nvPr/>
        </p:nvPicPr>
        <p:blipFill>
          <a:blip r:embed="rId3"/>
          <a:stretch>
            <a:fillRect/>
          </a:stretch>
        </p:blipFill>
        <p:spPr>
          <a:xfrm>
            <a:off x="513713" y="2270125"/>
            <a:ext cx="6010319" cy="2809896"/>
          </a:xfrm>
          <a:prstGeom prst="rect">
            <a:avLst/>
          </a:prstGeom>
        </p:spPr>
      </p:pic>
    </p:spTree>
    <p:extLst>
      <p:ext uri="{BB962C8B-B14F-4D97-AF65-F5344CB8AC3E}">
        <p14:creationId xmlns:p14="http://schemas.microsoft.com/office/powerpoint/2010/main" val="296675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48349" y="1061124"/>
            <a:ext cx="7590471" cy="193002"/>
          </a:xfrm>
          <a:prstGeom prst="rect">
            <a:avLst/>
          </a:prstGeom>
        </p:spPr>
        <p:txBody>
          <a:bodyPr vert="horz" wrap="square" lIns="0" tIns="12700" rIns="0" bIns="0" rtlCol="0" anchor="t">
            <a:spAutoFit/>
          </a:bodyPr>
          <a:lstStyle/>
          <a:p>
            <a:pPr marL="12700" marR="5080">
              <a:lnSpc>
                <a:spcPct val="107200"/>
              </a:lnSpc>
              <a:spcBef>
                <a:spcPts val="100"/>
              </a:spcBef>
            </a:pPr>
            <a:r>
              <a:rPr lang="en-GB" sz="1200">
                <a:solidFill>
                  <a:srgbClr val="575756"/>
                </a:solidFill>
                <a:latin typeface="Verdana"/>
                <a:cs typeface="Verdana"/>
              </a:rPr>
              <a:t>In 2022-23, we supported…</a:t>
            </a:r>
            <a:endParaRPr sz="1200">
              <a:latin typeface="Verdana"/>
              <a:cs typeface="Verdana"/>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spAutoFit/>
          </a:bodyPr>
          <a:lstStyle/>
          <a:p>
            <a:pPr marL="12700">
              <a:lnSpc>
                <a:spcPct val="100000"/>
              </a:lnSpc>
              <a:spcBef>
                <a:spcPts val="100"/>
              </a:spcBef>
            </a:pPr>
            <a:r>
              <a:rPr lang="en-GB">
                <a:solidFill>
                  <a:srgbClr val="FFFFFF"/>
                </a:solidFill>
              </a:rPr>
              <a:t>How we made a difference to children’s lives</a:t>
            </a:r>
            <a:endParaRPr spc="-10">
              <a:solidFill>
                <a:srgbClr val="FFFFFF"/>
              </a:solidFill>
            </a:endParaRPr>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6</a:t>
            </a:fld>
            <a:endParaRPr spc="-25"/>
          </a:p>
        </p:txBody>
      </p:sp>
      <p:pic>
        <p:nvPicPr>
          <p:cNvPr id="6" name="Picture 5">
            <a:extLst>
              <a:ext uri="{FF2B5EF4-FFF2-40B4-BE49-F238E27FC236}">
                <a16:creationId xmlns:a16="http://schemas.microsoft.com/office/drawing/2014/main" id="{75C34FF4-5D00-FA23-9A5A-B55144491D3C}"/>
              </a:ext>
            </a:extLst>
          </p:cNvPr>
          <p:cNvPicPr>
            <a:picLocks noChangeAspect="1"/>
          </p:cNvPicPr>
          <p:nvPr/>
        </p:nvPicPr>
        <p:blipFill>
          <a:blip r:embed="rId3"/>
          <a:stretch>
            <a:fillRect/>
          </a:stretch>
        </p:blipFill>
        <p:spPr>
          <a:xfrm>
            <a:off x="524967" y="1656052"/>
            <a:ext cx="7192327" cy="2130247"/>
          </a:xfrm>
          <a:prstGeom prst="rect">
            <a:avLst/>
          </a:prstGeom>
        </p:spPr>
      </p:pic>
    </p:spTree>
    <p:extLst>
      <p:ext uri="{BB962C8B-B14F-4D97-AF65-F5344CB8AC3E}">
        <p14:creationId xmlns:p14="http://schemas.microsoft.com/office/powerpoint/2010/main" val="48740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48349" y="1061124"/>
            <a:ext cx="7590471" cy="177934"/>
          </a:xfrm>
          <a:prstGeom prst="rect">
            <a:avLst/>
          </a:prstGeom>
        </p:spPr>
        <p:txBody>
          <a:bodyPr vert="horz" wrap="square" lIns="0" tIns="12700" rIns="0" bIns="0" rtlCol="0" anchor="t">
            <a:spAutoFit/>
          </a:bodyPr>
          <a:lstStyle/>
          <a:p>
            <a:pPr marL="12700" marR="5080">
              <a:lnSpc>
                <a:spcPct val="107200"/>
              </a:lnSpc>
              <a:spcBef>
                <a:spcPts val="100"/>
              </a:spcBef>
            </a:pPr>
            <a:r>
              <a:rPr lang="en-GB" sz="1100">
                <a:solidFill>
                  <a:srgbClr val="575756"/>
                </a:solidFill>
                <a:latin typeface="Verdana"/>
                <a:cs typeface="Verdana"/>
              </a:rPr>
              <a:t>Our reach was possible due to:</a:t>
            </a:r>
            <a:endParaRPr lang="en-GB" sz="1100">
              <a:solidFill>
                <a:srgbClr val="575756"/>
              </a:solidFill>
              <a:latin typeface="Verdana"/>
              <a:ea typeface="Verdana"/>
              <a:cs typeface="Verdana"/>
            </a:endParaRPr>
          </a:p>
        </p:txBody>
      </p:sp>
      <p:sp>
        <p:nvSpPr>
          <p:cNvPr id="5" name="object 5"/>
          <p:cNvSpPr txBox="1">
            <a:spLocks noGrp="1"/>
          </p:cNvSpPr>
          <p:nvPr>
            <p:ph type="title"/>
          </p:nvPr>
        </p:nvSpPr>
        <p:spPr>
          <a:xfrm>
            <a:off x="548349" y="237166"/>
            <a:ext cx="8047301" cy="382156"/>
          </a:xfrm>
          <a:prstGeom prst="rect">
            <a:avLst/>
          </a:prstGeom>
        </p:spPr>
        <p:txBody>
          <a:bodyPr vert="horz" wrap="square" lIns="0" tIns="12700" rIns="0" bIns="0" rtlCol="0">
            <a:spAutoFit/>
          </a:bodyPr>
          <a:lstStyle/>
          <a:p>
            <a:pPr marL="12700">
              <a:lnSpc>
                <a:spcPct val="100000"/>
              </a:lnSpc>
              <a:spcBef>
                <a:spcPts val="100"/>
              </a:spcBef>
            </a:pPr>
            <a:r>
              <a:rPr lang="en-GB">
                <a:solidFill>
                  <a:srgbClr val="FFFFFF"/>
                </a:solidFill>
              </a:rPr>
              <a:t>How did we do this?</a:t>
            </a:r>
            <a:endParaRPr spc="-10">
              <a:solidFill>
                <a:srgbClr val="FFFFFF"/>
              </a:solidFill>
            </a:endParaRPr>
          </a:p>
        </p:txBody>
      </p:sp>
      <p:sp>
        <p:nvSpPr>
          <p:cNvPr id="23" name="object 23"/>
          <p:cNvSpPr txBox="1"/>
          <p:nvPr/>
        </p:nvSpPr>
        <p:spPr>
          <a:xfrm>
            <a:off x="1739435" y="1523452"/>
            <a:ext cx="422909" cy="269240"/>
          </a:xfrm>
          <a:prstGeom prst="rect">
            <a:avLst/>
          </a:prstGeom>
        </p:spPr>
        <p:txBody>
          <a:bodyPr vert="horz" wrap="square" lIns="0" tIns="12700" rIns="0" bIns="0" rtlCol="0">
            <a:spAutoFit/>
          </a:bodyPr>
          <a:lstStyle/>
          <a:p>
            <a:pPr marL="12700">
              <a:lnSpc>
                <a:spcPct val="100000"/>
              </a:lnSpc>
              <a:spcBef>
                <a:spcPts val="100"/>
              </a:spcBef>
            </a:pPr>
            <a:r>
              <a:rPr sz="1600" b="1" spc="-25">
                <a:solidFill>
                  <a:srgbClr val="FFFFFF"/>
                </a:solidFill>
                <a:latin typeface="Verdana"/>
                <a:cs typeface="Verdana"/>
              </a:rPr>
              <a:t>2%</a:t>
            </a:r>
            <a:endParaRPr sz="1600">
              <a:latin typeface="Verdana"/>
              <a:cs typeface="Verdana"/>
            </a:endParaRP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7</a:t>
            </a:fld>
            <a:endParaRPr spc="-25"/>
          </a:p>
        </p:txBody>
      </p:sp>
      <p:pic>
        <p:nvPicPr>
          <p:cNvPr id="7" name="Picture 6">
            <a:extLst>
              <a:ext uri="{FF2B5EF4-FFF2-40B4-BE49-F238E27FC236}">
                <a16:creationId xmlns:a16="http://schemas.microsoft.com/office/drawing/2014/main" id="{173F7847-3C2A-11FF-8934-08CAAD1AFB8F}"/>
              </a:ext>
            </a:extLst>
          </p:cNvPr>
          <p:cNvPicPr>
            <a:picLocks noChangeAspect="1"/>
          </p:cNvPicPr>
          <p:nvPr/>
        </p:nvPicPr>
        <p:blipFill>
          <a:blip r:embed="rId3"/>
          <a:stretch>
            <a:fillRect/>
          </a:stretch>
        </p:blipFill>
        <p:spPr>
          <a:xfrm>
            <a:off x="357751" y="1481023"/>
            <a:ext cx="7971665" cy="1656450"/>
          </a:xfrm>
          <a:prstGeom prst="rect">
            <a:avLst/>
          </a:prstGeom>
        </p:spPr>
      </p:pic>
      <p:pic>
        <p:nvPicPr>
          <p:cNvPr id="10" name="Picture 9">
            <a:extLst>
              <a:ext uri="{FF2B5EF4-FFF2-40B4-BE49-F238E27FC236}">
                <a16:creationId xmlns:a16="http://schemas.microsoft.com/office/drawing/2014/main" id="{7DE32CBC-76DD-9D87-EAFF-CB1932404F37}"/>
              </a:ext>
            </a:extLst>
          </p:cNvPr>
          <p:cNvPicPr>
            <a:picLocks noChangeAspect="1"/>
          </p:cNvPicPr>
          <p:nvPr/>
        </p:nvPicPr>
        <p:blipFill>
          <a:blip r:embed="rId4"/>
          <a:stretch>
            <a:fillRect/>
          </a:stretch>
        </p:blipFill>
        <p:spPr>
          <a:xfrm>
            <a:off x="457200" y="3629966"/>
            <a:ext cx="6781800" cy="1390590"/>
          </a:xfrm>
          <a:prstGeom prst="rect">
            <a:avLst/>
          </a:prstGeom>
        </p:spPr>
      </p:pic>
    </p:spTree>
    <p:extLst>
      <p:ext uri="{BB962C8B-B14F-4D97-AF65-F5344CB8AC3E}">
        <p14:creationId xmlns:p14="http://schemas.microsoft.com/office/powerpoint/2010/main" val="234776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257800" y="1238514"/>
            <a:ext cx="3502868" cy="2220480"/>
          </a:xfrm>
          <a:prstGeom prst="rect">
            <a:avLst/>
          </a:prstGeom>
        </p:spPr>
        <p:txBody>
          <a:bodyPr vert="horz" wrap="square" lIns="0" tIns="12700" rIns="0" bIns="0" rtlCol="0" anchor="t">
            <a:spAutoFit/>
          </a:bodyPr>
          <a:lstStyle/>
          <a:p>
            <a:pPr marL="12700" marR="5080">
              <a:lnSpc>
                <a:spcPct val="107200"/>
              </a:lnSpc>
              <a:spcBef>
                <a:spcPts val="100"/>
              </a:spcBef>
            </a:pPr>
            <a:r>
              <a:rPr lang="en-GB" sz="1200">
                <a:solidFill>
                  <a:srgbClr val="575756"/>
                </a:solidFill>
                <a:latin typeface="Verdana"/>
                <a:cs typeface="Verdana"/>
              </a:rPr>
              <a:t>Volunteers are central to what we do at Barnardo’s. </a:t>
            </a:r>
          </a:p>
          <a:p>
            <a:pPr marL="12700" marR="5080">
              <a:lnSpc>
                <a:spcPct val="107200"/>
              </a:lnSpc>
              <a:spcBef>
                <a:spcPts val="100"/>
              </a:spcBef>
            </a:pPr>
            <a:endParaRPr lang="en-GB" sz="1200">
              <a:solidFill>
                <a:srgbClr val="575756"/>
              </a:solidFill>
              <a:latin typeface="Verdana"/>
              <a:cs typeface="Verdana"/>
            </a:endParaRPr>
          </a:p>
          <a:p>
            <a:pPr marL="12700" marR="5080">
              <a:lnSpc>
                <a:spcPct val="107200"/>
              </a:lnSpc>
              <a:spcBef>
                <a:spcPts val="100"/>
              </a:spcBef>
            </a:pPr>
            <a:r>
              <a:rPr lang="en-GB" sz="1200">
                <a:solidFill>
                  <a:srgbClr val="575756"/>
                </a:solidFill>
                <a:latin typeface="Verdana"/>
                <a:cs typeface="Verdana"/>
              </a:rPr>
              <a:t>Our work improving the lives of children, young people and families wouldn’t be possible without the dedication, experience and passion of volunteers across the charity. </a:t>
            </a:r>
            <a:endParaRPr lang="en-GB" sz="1200">
              <a:solidFill>
                <a:srgbClr val="575756"/>
              </a:solidFill>
              <a:latin typeface="Verdana"/>
              <a:ea typeface="Verdana"/>
              <a:cs typeface="Verdana"/>
            </a:endParaRPr>
          </a:p>
          <a:p>
            <a:pPr marL="12700" marR="5080">
              <a:lnSpc>
                <a:spcPct val="107200"/>
              </a:lnSpc>
              <a:spcBef>
                <a:spcPts val="100"/>
              </a:spcBef>
            </a:pPr>
            <a:endParaRPr lang="en-GB" sz="1200">
              <a:solidFill>
                <a:srgbClr val="575756"/>
              </a:solidFill>
              <a:latin typeface="Verdana"/>
              <a:cs typeface="Verdana"/>
            </a:endParaRPr>
          </a:p>
          <a:p>
            <a:pPr marL="12700" marR="5080">
              <a:lnSpc>
                <a:spcPct val="107200"/>
              </a:lnSpc>
              <a:spcBef>
                <a:spcPts val="100"/>
              </a:spcBef>
            </a:pPr>
            <a:r>
              <a:rPr lang="en-GB" sz="1200">
                <a:solidFill>
                  <a:srgbClr val="575756"/>
                </a:solidFill>
                <a:latin typeface="Verdana"/>
                <a:cs typeface="Verdana"/>
              </a:rPr>
              <a:t>This year, </a:t>
            </a:r>
            <a:r>
              <a:rPr lang="en-GB" sz="1200" b="1">
                <a:solidFill>
                  <a:srgbClr val="575756"/>
                </a:solidFill>
                <a:latin typeface="Verdana"/>
                <a:cs typeface="Verdana"/>
              </a:rPr>
              <a:t>16,917 people </a:t>
            </a:r>
            <a:r>
              <a:rPr lang="en-GB" sz="1200">
                <a:solidFill>
                  <a:srgbClr val="575756"/>
                </a:solidFill>
                <a:latin typeface="Verdana"/>
                <a:cs typeface="Verdana"/>
              </a:rPr>
              <a:t>gave </a:t>
            </a:r>
            <a:r>
              <a:rPr lang="en-GB" sz="1200" b="1">
                <a:solidFill>
                  <a:srgbClr val="575756"/>
                </a:solidFill>
                <a:latin typeface="Verdana"/>
                <a:cs typeface="Verdana"/>
              </a:rPr>
              <a:t>1.8 million hours </a:t>
            </a:r>
            <a:r>
              <a:rPr lang="en-GB" sz="1200">
                <a:solidFill>
                  <a:srgbClr val="575756"/>
                </a:solidFill>
                <a:latin typeface="Verdana"/>
                <a:cs typeface="Verdana"/>
              </a:rPr>
              <a:t>of their time to support Barnardo’s.</a:t>
            </a:r>
            <a:endParaRPr sz="1200">
              <a:latin typeface="Verdana"/>
              <a:cs typeface="Verdana"/>
            </a:endParaRPr>
          </a:p>
        </p:txBody>
      </p:sp>
      <p:sp>
        <p:nvSpPr>
          <p:cNvPr id="5" name="object 5"/>
          <p:cNvSpPr txBox="1">
            <a:spLocks noGrp="1"/>
          </p:cNvSpPr>
          <p:nvPr>
            <p:ph type="title"/>
          </p:nvPr>
        </p:nvSpPr>
        <p:spPr>
          <a:xfrm>
            <a:off x="548349" y="237166"/>
            <a:ext cx="8358855" cy="382156"/>
          </a:xfrm>
          <a:prstGeom prst="rect">
            <a:avLst/>
          </a:prstGeom>
        </p:spPr>
        <p:txBody>
          <a:bodyPr vert="horz" wrap="square" lIns="0" tIns="12700" rIns="0" bIns="0" rtlCol="0">
            <a:spAutoFit/>
          </a:bodyPr>
          <a:lstStyle/>
          <a:p>
            <a:pPr marL="12700">
              <a:lnSpc>
                <a:spcPct val="100000"/>
              </a:lnSpc>
              <a:spcBef>
                <a:spcPts val="100"/>
              </a:spcBef>
            </a:pPr>
            <a:r>
              <a:rPr lang="en-GB" spc="-10">
                <a:solidFill>
                  <a:srgbClr val="FFFFFF"/>
                </a:solidFill>
              </a:rPr>
              <a:t>Working with our volunteers</a:t>
            </a:r>
            <a:endParaRPr spc="-10">
              <a:solidFill>
                <a:srgbClr val="FFFFFF"/>
              </a:solidFill>
            </a:endParaRPr>
          </a:p>
        </p:txBody>
      </p:sp>
      <p:pic>
        <p:nvPicPr>
          <p:cNvPr id="24" name="object 24"/>
          <p:cNvPicPr/>
          <p:nvPr/>
        </p:nvPicPr>
        <p:blipFill>
          <a:blip r:embed="rId2" cstate="print"/>
          <a:stretch>
            <a:fillRect/>
          </a:stretch>
        </p:blipFill>
        <p:spPr>
          <a:xfrm>
            <a:off x="7863430" y="4443023"/>
            <a:ext cx="1007679" cy="469661"/>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8</a:t>
            </a:fld>
            <a:endParaRPr spc="-25"/>
          </a:p>
        </p:txBody>
      </p:sp>
      <p:pic>
        <p:nvPicPr>
          <p:cNvPr id="9" name="Picture 8">
            <a:extLst>
              <a:ext uri="{FF2B5EF4-FFF2-40B4-BE49-F238E27FC236}">
                <a16:creationId xmlns:a16="http://schemas.microsoft.com/office/drawing/2014/main" id="{F78D57A6-DA3E-B9E4-EA66-98A7611898F2}"/>
              </a:ext>
            </a:extLst>
          </p:cNvPr>
          <p:cNvPicPr>
            <a:picLocks noChangeAspect="1"/>
          </p:cNvPicPr>
          <p:nvPr/>
        </p:nvPicPr>
        <p:blipFill>
          <a:blip r:embed="rId3"/>
          <a:stretch>
            <a:fillRect/>
          </a:stretch>
        </p:blipFill>
        <p:spPr>
          <a:xfrm>
            <a:off x="548349" y="1238514"/>
            <a:ext cx="4546151" cy="3302324"/>
          </a:xfrm>
          <a:prstGeom prst="rect">
            <a:avLst/>
          </a:prstGeom>
        </p:spPr>
      </p:pic>
    </p:spTree>
    <p:extLst>
      <p:ext uri="{BB962C8B-B14F-4D97-AF65-F5344CB8AC3E}">
        <p14:creationId xmlns:p14="http://schemas.microsoft.com/office/powerpoint/2010/main" val="137569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64235"/>
          </a:xfrm>
          <a:custGeom>
            <a:avLst/>
            <a:gdLst/>
            <a:ahLst/>
            <a:cxnLst/>
            <a:rect l="l" t="t" r="r" b="b"/>
            <a:pathLst>
              <a:path w="9144000" h="864235">
                <a:moveTo>
                  <a:pt x="9144000" y="0"/>
                </a:moveTo>
                <a:lnTo>
                  <a:pt x="0" y="0"/>
                </a:lnTo>
                <a:lnTo>
                  <a:pt x="0" y="863981"/>
                </a:lnTo>
                <a:lnTo>
                  <a:pt x="9144000" y="863981"/>
                </a:lnTo>
                <a:lnTo>
                  <a:pt x="9144000" y="0"/>
                </a:lnTo>
                <a:close/>
              </a:path>
            </a:pathLst>
          </a:custGeom>
          <a:solidFill>
            <a:srgbClr val="EC008C"/>
          </a:solidFill>
        </p:spPr>
        <p:txBody>
          <a:bodyPr wrap="square" lIns="0" tIns="0" rIns="0" bIns="0" rtlCol="0"/>
          <a:lstStyle/>
          <a:p>
            <a:endParaRPr/>
          </a:p>
        </p:txBody>
      </p:sp>
      <p:sp>
        <p:nvSpPr>
          <p:cNvPr id="3" name="object 3"/>
          <p:cNvSpPr txBox="1"/>
          <p:nvPr/>
        </p:nvSpPr>
        <p:spPr>
          <a:xfrm>
            <a:off x="548349" y="1061124"/>
            <a:ext cx="7590471" cy="749372"/>
          </a:xfrm>
          <a:prstGeom prst="rect">
            <a:avLst/>
          </a:prstGeom>
        </p:spPr>
        <p:txBody>
          <a:bodyPr vert="horz" wrap="square" lIns="0" tIns="12700" rIns="0" bIns="0" rtlCol="0" anchor="t">
            <a:spAutoFit/>
          </a:bodyPr>
          <a:lstStyle/>
          <a:p>
            <a:pPr marL="12700" marR="5080">
              <a:lnSpc>
                <a:spcPct val="107200"/>
              </a:lnSpc>
              <a:spcBef>
                <a:spcPts val="100"/>
              </a:spcBef>
            </a:pPr>
            <a:r>
              <a:rPr lang="en-GB" sz="1100">
                <a:solidFill>
                  <a:srgbClr val="575756"/>
                </a:solidFill>
                <a:latin typeface="Verdana"/>
              </a:rPr>
              <a:t>In October 2022, Barnardo's established a fund to help provide immediate support to children and families, accessing our services, who were struggling as a result of the cost of living crisis.</a:t>
            </a:r>
            <a:endParaRPr lang="en-US">
              <a:solidFill>
                <a:srgbClr val="000000"/>
              </a:solidFill>
            </a:endParaRPr>
          </a:p>
          <a:p>
            <a:pPr marL="12700" marR="5080">
              <a:lnSpc>
                <a:spcPct val="107200"/>
              </a:lnSpc>
              <a:spcBef>
                <a:spcPts val="100"/>
              </a:spcBef>
            </a:pPr>
            <a:endParaRPr lang="en-GB" sz="1100">
              <a:solidFill>
                <a:srgbClr val="575756"/>
              </a:solidFill>
              <a:latin typeface="Verdana"/>
              <a:ea typeface="Verdana"/>
            </a:endParaRPr>
          </a:p>
          <a:p>
            <a:pPr marL="12700" marR="5080">
              <a:lnSpc>
                <a:spcPct val="107200"/>
              </a:lnSpc>
              <a:spcBef>
                <a:spcPts val="100"/>
              </a:spcBef>
            </a:pPr>
            <a:r>
              <a:rPr lang="en-GB" sz="1100">
                <a:solidFill>
                  <a:srgbClr val="575756"/>
                </a:solidFill>
                <a:latin typeface="Verdana"/>
              </a:rPr>
              <a:t>We helped families by preventing hunger, providing suitable clothing, access to warm spaces and more.</a:t>
            </a:r>
            <a:endParaRPr/>
          </a:p>
        </p:txBody>
      </p:sp>
      <p:sp>
        <p:nvSpPr>
          <p:cNvPr id="5" name="object 5"/>
          <p:cNvSpPr txBox="1">
            <a:spLocks noGrp="1"/>
          </p:cNvSpPr>
          <p:nvPr>
            <p:ph type="title"/>
          </p:nvPr>
        </p:nvSpPr>
        <p:spPr>
          <a:xfrm>
            <a:off x="548349" y="106060"/>
            <a:ext cx="8047301" cy="628377"/>
          </a:xfrm>
          <a:prstGeom prst="rect">
            <a:avLst/>
          </a:prstGeom>
        </p:spPr>
        <p:txBody>
          <a:bodyPr vert="horz" wrap="square" lIns="0" tIns="12700" rIns="0" bIns="0" rtlCol="0" anchor="t">
            <a:spAutoFit/>
          </a:bodyPr>
          <a:lstStyle/>
          <a:p>
            <a:pPr marL="12700">
              <a:spcBef>
                <a:spcPts val="100"/>
              </a:spcBef>
            </a:pPr>
            <a:r>
              <a:rPr lang="en-GB" dirty="0">
                <a:solidFill>
                  <a:srgbClr val="FFFFFF"/>
                </a:solidFill>
                <a:ea typeface="Verdana"/>
              </a:rPr>
              <a:t>Cost of Living Crisis Fund</a:t>
            </a:r>
            <a:br>
              <a:rPr lang="en-GB" dirty="0">
                <a:solidFill>
                  <a:srgbClr val="FFFFFF"/>
                </a:solidFill>
                <a:ea typeface="Verdana"/>
              </a:rPr>
            </a:br>
            <a:r>
              <a:rPr lang="en-GB" sz="1600" dirty="0">
                <a:solidFill>
                  <a:srgbClr val="FFFFFF"/>
                </a:solidFill>
                <a:ea typeface="Verdana"/>
              </a:rPr>
              <a:t>How we've supported children and families living in poverty</a:t>
            </a:r>
          </a:p>
        </p:txBody>
      </p:sp>
      <p:pic>
        <p:nvPicPr>
          <p:cNvPr id="24" name="object 24"/>
          <p:cNvPicPr/>
          <p:nvPr/>
        </p:nvPicPr>
        <p:blipFill>
          <a:blip r:embed="rId2" cstate="print"/>
          <a:stretch>
            <a:fillRect/>
          </a:stretch>
        </p:blipFill>
        <p:spPr>
          <a:xfrm>
            <a:off x="7717294" y="4325531"/>
            <a:ext cx="1138985" cy="530860"/>
          </a:xfrm>
          <a:prstGeom prst="rect">
            <a:avLst/>
          </a:prstGeom>
        </p:spPr>
      </p:pic>
      <p:sp>
        <p:nvSpPr>
          <p:cNvPr id="25" name="object 25"/>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25" dirty="0"/>
              <a:t>9</a:t>
            </a:fld>
            <a:endParaRPr spc="-25"/>
          </a:p>
        </p:txBody>
      </p:sp>
      <p:pic>
        <p:nvPicPr>
          <p:cNvPr id="4" name="Picture 3" descr="A diagram of a pie chart&#10;&#10;Description automatically generated">
            <a:extLst>
              <a:ext uri="{FF2B5EF4-FFF2-40B4-BE49-F238E27FC236}">
                <a16:creationId xmlns:a16="http://schemas.microsoft.com/office/drawing/2014/main" id="{3811B6CD-678F-8EA1-F2E9-5460AED46E9A}"/>
              </a:ext>
            </a:extLst>
          </p:cNvPr>
          <p:cNvPicPr>
            <a:picLocks noChangeAspect="1"/>
          </p:cNvPicPr>
          <p:nvPr/>
        </p:nvPicPr>
        <p:blipFill>
          <a:blip r:embed="rId3"/>
          <a:stretch>
            <a:fillRect/>
          </a:stretch>
        </p:blipFill>
        <p:spPr>
          <a:xfrm>
            <a:off x="3449802" y="2481133"/>
            <a:ext cx="4427188" cy="1877084"/>
          </a:xfrm>
          <a:prstGeom prst="rect">
            <a:avLst/>
          </a:prstGeom>
        </p:spPr>
      </p:pic>
      <p:sp>
        <p:nvSpPr>
          <p:cNvPr id="6" name="object 3">
            <a:extLst>
              <a:ext uri="{FF2B5EF4-FFF2-40B4-BE49-F238E27FC236}">
                <a16:creationId xmlns:a16="http://schemas.microsoft.com/office/drawing/2014/main" id="{33B54E5B-E7F5-EDA9-EA7E-7BA8004AAE78}"/>
              </a:ext>
            </a:extLst>
          </p:cNvPr>
          <p:cNvSpPr txBox="1"/>
          <p:nvPr/>
        </p:nvSpPr>
        <p:spPr>
          <a:xfrm>
            <a:off x="546533" y="2520798"/>
            <a:ext cx="2548856" cy="1779270"/>
          </a:xfrm>
          <a:prstGeom prst="rect">
            <a:avLst/>
          </a:prstGeom>
        </p:spPr>
        <p:txBody>
          <a:bodyPr vert="horz" wrap="square" lIns="0" tIns="12700" rIns="0" bIns="0" rtlCol="0" anchor="t">
            <a:spAutoFit/>
          </a:bodyPr>
          <a:lstStyle/>
          <a:p>
            <a:pPr marL="12700" marR="5080">
              <a:lnSpc>
                <a:spcPct val="107200"/>
              </a:lnSpc>
              <a:spcBef>
                <a:spcPts val="100"/>
              </a:spcBef>
            </a:pPr>
            <a:r>
              <a:rPr lang="en-GB" sz="1100">
                <a:solidFill>
                  <a:srgbClr val="575756"/>
                </a:solidFill>
                <a:latin typeface="Verdana"/>
              </a:rPr>
              <a:t>Between October 2022 and March 2023, we reached...</a:t>
            </a:r>
            <a:br>
              <a:rPr lang="en-GB" sz="1100">
                <a:latin typeface="Verdana"/>
                <a:ea typeface="Verdana"/>
              </a:rPr>
            </a:br>
            <a:endParaRPr lang="en-US" sz="1100">
              <a:solidFill>
                <a:srgbClr val="575756"/>
              </a:solidFill>
              <a:latin typeface="Verdana"/>
              <a:ea typeface="Verdana"/>
            </a:endParaRPr>
          </a:p>
          <a:p>
            <a:pPr marL="184150" marR="5080" indent="-171450">
              <a:lnSpc>
                <a:spcPct val="107200"/>
              </a:lnSpc>
              <a:spcBef>
                <a:spcPts val="100"/>
              </a:spcBef>
              <a:buFont typeface="Arial"/>
              <a:buChar char="•"/>
            </a:pPr>
            <a:r>
              <a:rPr lang="en-GB" sz="1400" b="1">
                <a:solidFill>
                  <a:srgbClr val="8DC63F"/>
                </a:solidFill>
                <a:latin typeface="Verdana"/>
              </a:rPr>
              <a:t>over 13,000 people</a:t>
            </a:r>
            <a:r>
              <a:rPr lang="en-GB" sz="1100" b="1">
                <a:solidFill>
                  <a:srgbClr val="575756"/>
                </a:solidFill>
                <a:latin typeface="Verdana"/>
              </a:rPr>
              <a:t>,</a:t>
            </a:r>
            <a:endParaRPr lang="en-US" sz="1400">
              <a:solidFill>
                <a:srgbClr val="8DC63F"/>
              </a:solidFill>
            </a:endParaRPr>
          </a:p>
          <a:p>
            <a:pPr marL="184150" marR="5080" indent="-171450">
              <a:lnSpc>
                <a:spcPct val="107200"/>
              </a:lnSpc>
              <a:spcBef>
                <a:spcPts val="100"/>
              </a:spcBef>
              <a:buFont typeface="Arial"/>
              <a:buChar char="•"/>
            </a:pPr>
            <a:r>
              <a:rPr lang="en-GB" sz="1100">
                <a:solidFill>
                  <a:srgbClr val="575756"/>
                </a:solidFill>
                <a:latin typeface="Verdana"/>
              </a:rPr>
              <a:t>including </a:t>
            </a:r>
            <a:r>
              <a:rPr lang="en-GB" sz="1400" b="1">
                <a:solidFill>
                  <a:srgbClr val="8DC63F"/>
                </a:solidFill>
                <a:latin typeface="Verdana"/>
              </a:rPr>
              <a:t>more than 7,000 children </a:t>
            </a:r>
            <a:r>
              <a:rPr lang="en-GB" sz="1100">
                <a:solidFill>
                  <a:schemeClr val="tx1">
                    <a:lumMod val="65000"/>
                    <a:lumOff val="35000"/>
                  </a:schemeClr>
                </a:solidFill>
                <a:latin typeface="Verdana"/>
              </a:rPr>
              <a:t>and </a:t>
            </a:r>
            <a:endParaRPr lang="en-US" sz="1400">
              <a:solidFill>
                <a:schemeClr val="tx1">
                  <a:lumMod val="65000"/>
                  <a:lumOff val="35000"/>
                </a:schemeClr>
              </a:solidFill>
            </a:endParaRPr>
          </a:p>
          <a:p>
            <a:pPr marL="184150" marR="5080" indent="-171450">
              <a:lnSpc>
                <a:spcPct val="107200"/>
              </a:lnSpc>
              <a:spcBef>
                <a:spcPts val="100"/>
              </a:spcBef>
              <a:buFont typeface="Arial"/>
              <a:buChar char="•"/>
            </a:pPr>
            <a:r>
              <a:rPr lang="en-GB" sz="1100">
                <a:solidFill>
                  <a:srgbClr val="575756"/>
                </a:solidFill>
                <a:latin typeface="Verdana"/>
              </a:rPr>
              <a:t>across</a:t>
            </a:r>
            <a:r>
              <a:rPr lang="en-GB" sz="1100" b="1">
                <a:solidFill>
                  <a:srgbClr val="575756"/>
                </a:solidFill>
                <a:latin typeface="Verdana"/>
              </a:rPr>
              <a:t> </a:t>
            </a:r>
            <a:r>
              <a:rPr lang="en-GB" sz="1400" b="1">
                <a:solidFill>
                  <a:srgbClr val="8DC63F"/>
                </a:solidFill>
                <a:latin typeface="Verdana"/>
              </a:rPr>
              <a:t>over 4,000 households</a:t>
            </a:r>
            <a:endParaRPr lang="en-US" sz="1400">
              <a:solidFill>
                <a:srgbClr val="8DC63F"/>
              </a:solidFill>
            </a:endParaRPr>
          </a:p>
        </p:txBody>
      </p:sp>
      <p:sp>
        <p:nvSpPr>
          <p:cNvPr id="11" name="object 3">
            <a:extLst>
              <a:ext uri="{FF2B5EF4-FFF2-40B4-BE49-F238E27FC236}">
                <a16:creationId xmlns:a16="http://schemas.microsoft.com/office/drawing/2014/main" id="{95903B6D-FA5F-FD13-9568-B06EFC05458B}"/>
              </a:ext>
            </a:extLst>
          </p:cNvPr>
          <p:cNvSpPr txBox="1"/>
          <p:nvPr/>
        </p:nvSpPr>
        <p:spPr>
          <a:xfrm>
            <a:off x="547610" y="4593330"/>
            <a:ext cx="7055012" cy="363650"/>
          </a:xfrm>
          <a:prstGeom prst="rect">
            <a:avLst/>
          </a:prstGeom>
        </p:spPr>
        <p:txBody>
          <a:bodyPr vert="horz" wrap="square" lIns="0" tIns="12700" rIns="0" bIns="0" rtlCol="0" anchor="t">
            <a:spAutoFit/>
          </a:bodyPr>
          <a:lstStyle/>
          <a:p>
            <a:pPr marL="12700" marR="5080">
              <a:lnSpc>
                <a:spcPct val="107200"/>
              </a:lnSpc>
              <a:spcBef>
                <a:spcPts val="100"/>
              </a:spcBef>
            </a:pPr>
            <a:r>
              <a:rPr lang="en-GB" sz="1100" dirty="0">
                <a:solidFill>
                  <a:srgbClr val="575756"/>
                </a:solidFill>
                <a:latin typeface="Verdana"/>
              </a:rPr>
              <a:t>Learn more on </a:t>
            </a:r>
            <a:r>
              <a:rPr lang="en-GB" sz="1100" dirty="0">
                <a:solidFill>
                  <a:srgbClr val="8DC63F"/>
                </a:solidFill>
                <a:latin typeface="Verdana"/>
                <a:hlinkClick r:id="rId4">
                  <a:extLst>
                    <a:ext uri="{A12FA001-AC4F-418D-AE19-62706E023703}">
                      <ahyp:hlinkClr xmlns:ahyp="http://schemas.microsoft.com/office/drawing/2018/hyperlinkcolor" val="tx"/>
                    </a:ext>
                  </a:extLst>
                </a:hlinkClick>
              </a:rPr>
              <a:t>Inside Barnardo's</a:t>
            </a:r>
            <a:r>
              <a:rPr lang="en-GB" sz="1100" dirty="0">
                <a:solidFill>
                  <a:srgbClr val="8DC63F"/>
                </a:solidFill>
                <a:latin typeface="Verdana"/>
              </a:rPr>
              <a:t> </a:t>
            </a:r>
            <a:r>
              <a:rPr lang="en-GB" sz="1100" dirty="0">
                <a:solidFill>
                  <a:schemeClr val="tx1">
                    <a:lumMod val="65000"/>
                    <a:lumOff val="35000"/>
                  </a:schemeClr>
                </a:solidFill>
                <a:latin typeface="Verdana"/>
              </a:rPr>
              <a:t>and view our latest </a:t>
            </a:r>
            <a:r>
              <a:rPr lang="en-GB" sz="1100" dirty="0">
                <a:solidFill>
                  <a:srgbClr val="8DC63F"/>
                </a:solidFill>
                <a:latin typeface="Verdana"/>
                <a:hlinkClick r:id="rId5">
                  <a:extLst>
                    <a:ext uri="{A12FA001-AC4F-418D-AE19-62706E023703}">
                      <ahyp:hlinkClr xmlns:ahyp="http://schemas.microsoft.com/office/drawing/2018/hyperlinkcolor" val="tx"/>
                    </a:ext>
                  </a:extLst>
                </a:hlinkClick>
              </a:rPr>
              <a:t>policy report</a:t>
            </a:r>
            <a:r>
              <a:rPr lang="en-GB" sz="1100" dirty="0">
                <a:solidFill>
                  <a:schemeClr val="tx1">
                    <a:lumMod val="65000"/>
                    <a:lumOff val="35000"/>
                  </a:schemeClr>
                </a:solidFill>
                <a:latin typeface="Verdana"/>
              </a:rPr>
              <a:t>, 'No crib for a bed: the impact of the cost of living crisis on bed poverty'</a:t>
            </a:r>
            <a:endParaRPr lang="en-GB" sz="1100" dirty="0">
              <a:solidFill>
                <a:schemeClr val="tx1">
                  <a:lumMod val="65000"/>
                  <a:lumOff val="35000"/>
                </a:schemeClr>
              </a:solidFill>
              <a:latin typeface="Verdana"/>
              <a:ea typeface="Verdana"/>
            </a:endParaRPr>
          </a:p>
        </p:txBody>
      </p:sp>
    </p:spTree>
    <p:extLst>
      <p:ext uri="{BB962C8B-B14F-4D97-AF65-F5344CB8AC3E}">
        <p14:creationId xmlns:p14="http://schemas.microsoft.com/office/powerpoint/2010/main" val="1697459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879</Words>
  <Application>Microsoft Office PowerPoint</Application>
  <PresentationFormat>Custom</PresentationFormat>
  <Paragraphs>111</Paragraphs>
  <Slides>17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Verdana</vt:lpstr>
      <vt:lpstr>Office Theme</vt:lpstr>
      <vt:lpstr>Barnardo’s Annual Report:   explaining our impact and our finances in 2022-23 </vt:lpstr>
      <vt:lpstr>Contents</vt:lpstr>
      <vt:lpstr>PowerPoint Presentation</vt:lpstr>
      <vt:lpstr>Read our annual report and impact report</vt:lpstr>
      <vt:lpstr>How we made a difference to children’s lives</vt:lpstr>
      <vt:lpstr>How we made a difference to children’s lives</vt:lpstr>
      <vt:lpstr>How did we do this?</vt:lpstr>
      <vt:lpstr>Working with our volunteers</vt:lpstr>
      <vt:lpstr>Cost of Living Crisis Fund How we've supported children and families living in poverty</vt:lpstr>
      <vt:lpstr>Supporting displaced children and families How we've helped those seeking sanctuary in the UK</vt:lpstr>
      <vt:lpstr>PowerPoint Presentation</vt:lpstr>
      <vt:lpstr>Our income and where it comes from</vt:lpstr>
      <vt:lpstr>How we spend our funds</vt:lpstr>
      <vt:lpstr>How the money helps</vt:lpstr>
      <vt:lpstr>Our income from fundraising</vt:lpstr>
      <vt:lpstr>Income from our stores and online shop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goes here</dc:title>
  <dc:creator>Maureen Jeffers</dc:creator>
  <cp:lastModifiedBy>Shelby Loasby</cp:lastModifiedBy>
  <cp:revision>28</cp:revision>
  <dcterms:created xsi:type="dcterms:W3CDTF">2022-12-14T15:14:16Z</dcterms:created>
  <dcterms:modified xsi:type="dcterms:W3CDTF">2023-12-13T12:48:08Z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2022-12-14T00:00:00Z</vt:filetime>
  </property>
  <property fmtid="{D5CDD505-2E9C-101B-9397-08002B2CF9AE}" pid="3" name="Creator">
    <vt:lpwstr>Adobe InDesign 17.3 (Macintosh)</vt:lpwstr>
  </property>
  <property fmtid="{D5CDD505-2E9C-101B-9397-08002B2CF9AE}" pid="4" name="LastSaved">
    <vt:filetime>2022-12-14T00:00:00Z</vt:filetime>
  </property>
  <property fmtid="{D5CDD505-2E9C-101B-9397-08002B2CF9AE}" pid="5" name="Producer">
    <vt:lpwstr>Adobe PDF Library 16.0.7</vt:lpwstr>
  </property>
</Properties>
</file>